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1"/>
  </p:sldMasterIdLst>
  <p:sldIdLst>
    <p:sldId id="256" r:id="rId2"/>
    <p:sldId id="257" r:id="rId3"/>
    <p:sldId id="309" r:id="rId4"/>
    <p:sldId id="258" r:id="rId5"/>
    <p:sldId id="259" r:id="rId6"/>
    <p:sldId id="260" r:id="rId7"/>
    <p:sldId id="263" r:id="rId8"/>
    <p:sldId id="273" r:id="rId9"/>
    <p:sldId id="275" r:id="rId10"/>
    <p:sldId id="325" r:id="rId11"/>
    <p:sldId id="326" r:id="rId12"/>
    <p:sldId id="327" r:id="rId13"/>
    <p:sldId id="329" r:id="rId14"/>
    <p:sldId id="330" r:id="rId15"/>
    <p:sldId id="331" r:id="rId16"/>
    <p:sldId id="332" r:id="rId17"/>
    <p:sldId id="335" r:id="rId18"/>
    <p:sldId id="333" r:id="rId19"/>
    <p:sldId id="328" r:id="rId20"/>
    <p:sldId id="314" r:id="rId21"/>
    <p:sldId id="265" r:id="rId22"/>
    <p:sldId id="270" r:id="rId23"/>
    <p:sldId id="269" r:id="rId24"/>
    <p:sldId id="267" r:id="rId25"/>
    <p:sldId id="268" r:id="rId26"/>
    <p:sldId id="266" r:id="rId27"/>
    <p:sldId id="272" r:id="rId28"/>
    <p:sldId id="271" r:id="rId29"/>
    <p:sldId id="264" r:id="rId30"/>
    <p:sldId id="301" r:id="rId31"/>
    <p:sldId id="262" r:id="rId32"/>
    <p:sldId id="280" r:id="rId33"/>
    <p:sldId id="297" r:id="rId34"/>
    <p:sldId id="342" r:id="rId35"/>
    <p:sldId id="274" r:id="rId36"/>
    <p:sldId id="277" r:id="rId37"/>
    <p:sldId id="279" r:id="rId38"/>
    <p:sldId id="339" r:id="rId39"/>
    <p:sldId id="340" r:id="rId40"/>
    <p:sldId id="278" r:id="rId41"/>
    <p:sldId id="281" r:id="rId42"/>
    <p:sldId id="282" r:id="rId43"/>
    <p:sldId id="283" r:id="rId44"/>
    <p:sldId id="319" r:id="rId45"/>
    <p:sldId id="324" r:id="rId46"/>
    <p:sldId id="341" r:id="rId47"/>
    <p:sldId id="284" r:id="rId48"/>
    <p:sldId id="320" r:id="rId49"/>
    <p:sldId id="285" r:id="rId50"/>
    <p:sldId id="291" r:id="rId51"/>
    <p:sldId id="287" r:id="rId52"/>
    <p:sldId id="300" r:id="rId53"/>
    <p:sldId id="323" r:id="rId54"/>
    <p:sldId id="302" r:id="rId55"/>
    <p:sldId id="304" r:id="rId56"/>
    <p:sldId id="305" r:id="rId57"/>
    <p:sldId id="303" r:id="rId58"/>
    <p:sldId id="306" r:id="rId59"/>
    <p:sldId id="307" r:id="rId60"/>
    <p:sldId id="299" r:id="rId61"/>
    <p:sldId id="336" r:id="rId62"/>
    <p:sldId id="276" r:id="rId63"/>
    <p:sldId id="293" r:id="rId64"/>
    <p:sldId id="337" r:id="rId65"/>
    <p:sldId id="295" r:id="rId66"/>
    <p:sldId id="294" r:id="rId67"/>
    <p:sldId id="296" r:id="rId68"/>
    <p:sldId id="288" r:id="rId69"/>
    <p:sldId id="289" r:id="rId70"/>
    <p:sldId id="290" r:id="rId71"/>
    <p:sldId id="315" r:id="rId72"/>
    <p:sldId id="316" r:id="rId73"/>
    <p:sldId id="318" r:id="rId74"/>
    <p:sldId id="308" r:id="rId75"/>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oginova" initials="L" lastIdx="54" clrIdx="0"/>
  <p:cmAuthor id="1" name="Софья"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A594"/>
    <a:srgbClr val="766B5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Стиль из темы 2 - акцент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Стиль из темы 2 - акцент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94687" autoAdjust="0"/>
  </p:normalViewPr>
  <p:slideViewPr>
    <p:cSldViewPr snapToGrid="0" snapToObjects="1">
      <p:cViewPr varScale="1">
        <p:scale>
          <a:sx n="106" d="100"/>
          <a:sy n="106" d="100"/>
        </p:scale>
        <p:origin x="1158" y="96"/>
      </p:cViewPr>
      <p:guideLst>
        <p:guide orient="horz" pos="2160"/>
        <p:guide pos="2880"/>
      </p:guideLst>
    </p:cSldViewPr>
  </p:slideViewPr>
  <p:outlineViewPr>
    <p:cViewPr>
      <p:scale>
        <a:sx n="33" d="100"/>
        <a:sy n="33" d="100"/>
      </p:scale>
      <p:origin x="0" y="1594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package" Target="../embeddings/_____Microsoft_Excel.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_____Microsoft_Excel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_____Microsoft_Excel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_____Microsoft_Excel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_____Microsoft_Excel4.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Foglio1!$B$1</c:f>
              <c:strCache>
                <c:ptCount val="1"/>
                <c:pt idx="0">
                  <c:v>Serie 1</c:v>
                </c:pt>
              </c:strCache>
            </c:strRef>
          </c:tx>
          <c:spPr>
            <a:solidFill>
              <a:srgbClr val="F5F5F5">
                <a:lumMod val="75000"/>
              </a:srgbClr>
            </a:solidFill>
          </c:spPr>
          <c:invertIfNegative val="0"/>
          <c:cat>
            <c:strRef>
              <c:f>Foglio1!$A$2:$A$5</c:f>
              <c:strCache>
                <c:ptCount val="4"/>
                <c:pt idx="0">
                  <c:v>Categoria 1</c:v>
                </c:pt>
                <c:pt idx="1">
                  <c:v>Categoria 2</c:v>
                </c:pt>
                <c:pt idx="2">
                  <c:v>Categoria 3</c:v>
                </c:pt>
                <c:pt idx="3">
                  <c:v>Categoria 4</c:v>
                </c:pt>
              </c:strCache>
            </c:strRef>
          </c:cat>
          <c:val>
            <c:numRef>
              <c:f>Foglio1!$B$2:$B$5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69B-430E-86E8-7B1B38CFD223}"/>
            </c:ext>
          </c:extLst>
        </c:ser>
        <c:ser>
          <c:idx val="1"/>
          <c:order val="1"/>
          <c:tx>
            <c:strRef>
              <c:f>Foglio1!$C$1</c:f>
              <c:strCache>
                <c:ptCount val="1"/>
                <c:pt idx="0">
                  <c:v>Serie 2</c:v>
                </c:pt>
              </c:strCache>
            </c:strRef>
          </c:tx>
          <c:spPr>
            <a:solidFill>
              <a:schemeClr val="accent2">
                <a:lumMod val="60000"/>
                <a:lumOff val="40000"/>
              </a:schemeClr>
            </a:solidFill>
          </c:spPr>
          <c:invertIfNegative val="0"/>
          <c:cat>
            <c:strRef>
              <c:f>Foglio1!$A$2:$A$5</c:f>
              <c:strCache>
                <c:ptCount val="4"/>
                <c:pt idx="0">
                  <c:v>Categoria 1</c:v>
                </c:pt>
                <c:pt idx="1">
                  <c:v>Categoria 2</c:v>
                </c:pt>
                <c:pt idx="2">
                  <c:v>Categoria 3</c:v>
                </c:pt>
                <c:pt idx="3">
                  <c:v>Categoria 4</c:v>
                </c:pt>
              </c:strCache>
            </c:strRef>
          </c:cat>
          <c:val>
            <c:numRef>
              <c:f>Foglio1!$C$2:$C$5</c:f>
              <c:numCache>
                <c:formatCode>General</c:formatCode>
                <c:ptCount val="4"/>
                <c:pt idx="0">
                  <c:v>24</c:v>
                </c:pt>
                <c:pt idx="1">
                  <c:v>44</c:v>
                </c:pt>
                <c:pt idx="2">
                  <c:v>28</c:v>
                </c:pt>
                <c:pt idx="3">
                  <c:v>56</c:v>
                </c:pt>
              </c:numCache>
            </c:numRef>
          </c:val>
          <c:extLst>
            <c:ext xmlns:c16="http://schemas.microsoft.com/office/drawing/2014/chart" uri="{C3380CC4-5D6E-409C-BE32-E72D297353CC}">
              <c16:uniqueId val="{00000001-A69B-430E-86E8-7B1B38CFD223}"/>
            </c:ext>
          </c:extLst>
        </c:ser>
        <c:ser>
          <c:idx val="2"/>
          <c:order val="2"/>
          <c:tx>
            <c:strRef>
              <c:f>Foglio1!$D$1</c:f>
              <c:strCache>
                <c:ptCount val="1"/>
                <c:pt idx="0">
                  <c:v>Serie 3</c:v>
                </c:pt>
              </c:strCache>
            </c:strRef>
          </c:tx>
          <c:spPr>
            <a:solidFill>
              <a:schemeClr val="accent1">
                <a:lumMod val="25000"/>
              </a:schemeClr>
            </a:solidFill>
            <a:effectLst/>
          </c:spPr>
          <c:invertIfNegative val="0"/>
          <c:cat>
            <c:strRef>
              <c:f>Foglio1!$A$2:$A$5</c:f>
              <c:strCache>
                <c:ptCount val="4"/>
                <c:pt idx="0">
                  <c:v>Categoria 1</c:v>
                </c:pt>
                <c:pt idx="1">
                  <c:v>Categoria 2</c:v>
                </c:pt>
                <c:pt idx="2">
                  <c:v>Categoria 3</c:v>
                </c:pt>
                <c:pt idx="3">
                  <c:v>Categoria 4</c:v>
                </c:pt>
              </c:strCache>
            </c:strRef>
          </c:cat>
          <c:val>
            <c:numRef>
              <c:f>Foglio1!$D$2:$D$5</c:f>
              <c:numCache>
                <c:formatCode>General</c:formatCode>
                <c:ptCount val="4"/>
                <c:pt idx="0">
                  <c:v>20</c:v>
                </c:pt>
                <c:pt idx="1">
                  <c:v>20</c:v>
                </c:pt>
                <c:pt idx="2">
                  <c:v>30</c:v>
                </c:pt>
                <c:pt idx="3">
                  <c:v>50</c:v>
                </c:pt>
              </c:numCache>
            </c:numRef>
          </c:val>
          <c:extLst>
            <c:ext xmlns:c16="http://schemas.microsoft.com/office/drawing/2014/chart" uri="{C3380CC4-5D6E-409C-BE32-E72D297353CC}">
              <c16:uniqueId val="{00000002-A69B-430E-86E8-7B1B38CFD223}"/>
            </c:ext>
          </c:extLst>
        </c:ser>
        <c:ser>
          <c:idx val="3"/>
          <c:order val="3"/>
          <c:tx>
            <c:strRef>
              <c:f>Foglio1!$E$1</c:f>
              <c:strCache>
                <c:ptCount val="1"/>
                <c:pt idx="0">
                  <c:v>Serie 4</c:v>
                </c:pt>
              </c:strCache>
            </c:strRef>
          </c:tx>
          <c:spPr>
            <a:solidFill>
              <a:schemeClr val="accent4"/>
            </a:solidFill>
          </c:spPr>
          <c:invertIfNegative val="0"/>
          <c:cat>
            <c:strRef>
              <c:f>Foglio1!$A$2:$A$5</c:f>
              <c:strCache>
                <c:ptCount val="4"/>
                <c:pt idx="0">
                  <c:v>Categoria 1</c:v>
                </c:pt>
                <c:pt idx="1">
                  <c:v>Categoria 2</c:v>
                </c:pt>
                <c:pt idx="2">
                  <c:v>Categoria 3</c:v>
                </c:pt>
                <c:pt idx="3">
                  <c:v>Categoria 4</c:v>
                </c:pt>
              </c:strCache>
            </c:strRef>
          </c:cat>
          <c:val>
            <c:numRef>
              <c:f>Foglio1!$E$2:$E$5</c:f>
              <c:numCache>
                <c:formatCode>General</c:formatCode>
                <c:ptCount val="4"/>
                <c:pt idx="0">
                  <c:v>29</c:v>
                </c:pt>
                <c:pt idx="1">
                  <c:v>89</c:v>
                </c:pt>
                <c:pt idx="2">
                  <c:v>46</c:v>
                </c:pt>
                <c:pt idx="3">
                  <c:v>5</c:v>
                </c:pt>
              </c:numCache>
            </c:numRef>
          </c:val>
          <c:extLst>
            <c:ext xmlns:c16="http://schemas.microsoft.com/office/drawing/2014/chart" uri="{C3380CC4-5D6E-409C-BE32-E72D297353CC}">
              <c16:uniqueId val="{00000003-A69B-430E-86E8-7B1B38CFD223}"/>
            </c:ext>
          </c:extLst>
        </c:ser>
        <c:dLbls>
          <c:showLegendKey val="0"/>
          <c:showVal val="0"/>
          <c:showCatName val="0"/>
          <c:showSerName val="0"/>
          <c:showPercent val="0"/>
          <c:showBubbleSize val="0"/>
        </c:dLbls>
        <c:gapWidth val="150"/>
        <c:axId val="2074111752"/>
        <c:axId val="2074108408"/>
      </c:barChart>
      <c:catAx>
        <c:axId val="2074111752"/>
        <c:scaling>
          <c:orientation val="minMax"/>
        </c:scaling>
        <c:delete val="0"/>
        <c:axPos val="b"/>
        <c:numFmt formatCode="General" sourceLinked="0"/>
        <c:majorTickMark val="out"/>
        <c:minorTickMark val="none"/>
        <c:tickLblPos val="nextTo"/>
        <c:spPr>
          <a:ln>
            <a:solidFill>
              <a:srgbClr val="B2A594"/>
            </a:solidFill>
          </a:ln>
        </c:spPr>
        <c:txPr>
          <a:bodyPr/>
          <a:lstStyle/>
          <a:p>
            <a:pPr>
              <a:defRPr sz="1400">
                <a:solidFill>
                  <a:srgbClr val="B2A594"/>
                </a:solidFill>
              </a:defRPr>
            </a:pPr>
            <a:endParaRPr lang="ru-RU"/>
          </a:p>
        </c:txPr>
        <c:crossAx val="2074108408"/>
        <c:crosses val="autoZero"/>
        <c:auto val="1"/>
        <c:lblAlgn val="ctr"/>
        <c:lblOffset val="100"/>
        <c:noMultiLvlLbl val="0"/>
      </c:catAx>
      <c:valAx>
        <c:axId val="2074108408"/>
        <c:scaling>
          <c:orientation val="minMax"/>
          <c:max val="100"/>
        </c:scaling>
        <c:delete val="0"/>
        <c:axPos val="l"/>
        <c:majorGridlines>
          <c:spPr>
            <a:ln>
              <a:solidFill>
                <a:srgbClr val="B2A594"/>
              </a:solidFill>
            </a:ln>
          </c:spPr>
        </c:majorGridlines>
        <c:numFmt formatCode="General" sourceLinked="1"/>
        <c:majorTickMark val="none"/>
        <c:minorTickMark val="none"/>
        <c:tickLblPos val="nextTo"/>
        <c:spPr>
          <a:ln w="0">
            <a:noFill/>
          </a:ln>
        </c:spPr>
        <c:txPr>
          <a:bodyPr/>
          <a:lstStyle/>
          <a:p>
            <a:pPr>
              <a:defRPr sz="1400">
                <a:solidFill>
                  <a:srgbClr val="B2A594"/>
                </a:solidFill>
              </a:defRPr>
            </a:pPr>
            <a:endParaRPr lang="ru-RU"/>
          </a:p>
        </c:txPr>
        <c:crossAx val="2074111752"/>
        <c:crosses val="autoZero"/>
        <c:crossBetween val="between"/>
      </c:valAx>
      <c:spPr>
        <a:ln>
          <a:noFill/>
        </a:ln>
      </c:spPr>
    </c:plotArea>
    <c:legend>
      <c:legendPos val="r"/>
      <c:layout>
        <c:manualLayout>
          <c:xMode val="edge"/>
          <c:yMode val="edge"/>
          <c:x val="0.85496688623343198"/>
          <c:y val="0.33809130703403301"/>
          <c:w val="0.14503311376656799"/>
          <c:h val="0.32381738593193399"/>
        </c:manualLayout>
      </c:layout>
      <c:overlay val="0"/>
      <c:spPr>
        <a:effectLst/>
      </c:spPr>
      <c:txPr>
        <a:bodyPr/>
        <a:lstStyle/>
        <a:p>
          <a:pPr>
            <a:defRPr sz="1400" baseline="0">
              <a:solidFill>
                <a:srgbClr val="B2A594"/>
              </a:solidFill>
            </a:defRPr>
          </a:pPr>
          <a:endParaRPr lang="ru-RU"/>
        </a:p>
      </c:txPr>
    </c:legend>
    <c:plotVisOnly val="1"/>
    <c:dispBlanksAs val="gap"/>
    <c:showDLblsOverMax val="0"/>
  </c:chart>
  <c:spPr>
    <a:ln>
      <a:noFill/>
    </a:ln>
  </c:spPr>
  <c:txPr>
    <a:bodyPr/>
    <a:lstStyle/>
    <a:p>
      <a:pPr>
        <a:defRPr sz="1800"/>
      </a:pPr>
      <a:endParaRPr lang="ru-RU"/>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bar"/>
        <c:grouping val="clustered"/>
        <c:varyColors val="0"/>
        <c:ser>
          <c:idx val="3"/>
          <c:order val="0"/>
          <c:tx>
            <c:strRef>
              <c:f>Foglio1!$E$1</c:f>
              <c:strCache>
                <c:ptCount val="1"/>
                <c:pt idx="0">
                  <c:v>Serie 4</c:v>
                </c:pt>
              </c:strCache>
            </c:strRef>
          </c:tx>
          <c:spPr>
            <a:solidFill>
              <a:schemeClr val="accent4"/>
            </a:solidFill>
          </c:spPr>
          <c:invertIfNegative val="0"/>
          <c:cat>
            <c:strRef>
              <c:f>Foglio1!$A$2:$A$5</c:f>
              <c:strCache>
                <c:ptCount val="4"/>
                <c:pt idx="0">
                  <c:v>Categoria 1</c:v>
                </c:pt>
                <c:pt idx="1">
                  <c:v>Categoria 2</c:v>
                </c:pt>
                <c:pt idx="2">
                  <c:v>Categoria 3</c:v>
                </c:pt>
                <c:pt idx="3">
                  <c:v>Categoria 4</c:v>
                </c:pt>
              </c:strCache>
            </c:strRef>
          </c:cat>
          <c:val>
            <c:numRef>
              <c:f>Foglio1!$E$2:$E$5</c:f>
              <c:numCache>
                <c:formatCode>General</c:formatCode>
                <c:ptCount val="4"/>
                <c:pt idx="0">
                  <c:v>29</c:v>
                </c:pt>
                <c:pt idx="1">
                  <c:v>89</c:v>
                </c:pt>
                <c:pt idx="2">
                  <c:v>46</c:v>
                </c:pt>
                <c:pt idx="3">
                  <c:v>67</c:v>
                </c:pt>
              </c:numCache>
            </c:numRef>
          </c:val>
          <c:extLst>
            <c:ext xmlns:c16="http://schemas.microsoft.com/office/drawing/2014/chart" uri="{C3380CC4-5D6E-409C-BE32-E72D297353CC}">
              <c16:uniqueId val="{00000000-1638-4D9B-BB0B-03A59497BFF5}"/>
            </c:ext>
          </c:extLst>
        </c:ser>
        <c:ser>
          <c:idx val="2"/>
          <c:order val="1"/>
          <c:tx>
            <c:strRef>
              <c:f>Foglio1!$D$1</c:f>
              <c:strCache>
                <c:ptCount val="1"/>
                <c:pt idx="0">
                  <c:v>Serie 3</c:v>
                </c:pt>
              </c:strCache>
            </c:strRef>
          </c:tx>
          <c:spPr>
            <a:solidFill>
              <a:schemeClr val="accent1">
                <a:lumMod val="25000"/>
              </a:schemeClr>
            </a:solidFill>
            <a:effectLst/>
          </c:spPr>
          <c:invertIfNegative val="0"/>
          <c:cat>
            <c:strRef>
              <c:f>Foglio1!$A$2:$A$5</c:f>
              <c:strCache>
                <c:ptCount val="4"/>
                <c:pt idx="0">
                  <c:v>Categoria 1</c:v>
                </c:pt>
                <c:pt idx="1">
                  <c:v>Categoria 2</c:v>
                </c:pt>
                <c:pt idx="2">
                  <c:v>Categoria 3</c:v>
                </c:pt>
                <c:pt idx="3">
                  <c:v>Categoria 4</c:v>
                </c:pt>
              </c:strCache>
            </c:strRef>
          </c:cat>
          <c:val>
            <c:numRef>
              <c:f>Foglio1!$D$2:$D$5</c:f>
              <c:numCache>
                <c:formatCode>General</c:formatCode>
                <c:ptCount val="4"/>
                <c:pt idx="0">
                  <c:v>20</c:v>
                </c:pt>
                <c:pt idx="1">
                  <c:v>20</c:v>
                </c:pt>
                <c:pt idx="2">
                  <c:v>30</c:v>
                </c:pt>
                <c:pt idx="3">
                  <c:v>50</c:v>
                </c:pt>
              </c:numCache>
            </c:numRef>
          </c:val>
          <c:extLst>
            <c:ext xmlns:c16="http://schemas.microsoft.com/office/drawing/2014/chart" uri="{C3380CC4-5D6E-409C-BE32-E72D297353CC}">
              <c16:uniqueId val="{00000001-1638-4D9B-BB0B-03A59497BFF5}"/>
            </c:ext>
          </c:extLst>
        </c:ser>
        <c:ser>
          <c:idx val="1"/>
          <c:order val="2"/>
          <c:tx>
            <c:strRef>
              <c:f>Foglio1!$C$1</c:f>
              <c:strCache>
                <c:ptCount val="1"/>
                <c:pt idx="0">
                  <c:v>Serie 2</c:v>
                </c:pt>
              </c:strCache>
            </c:strRef>
          </c:tx>
          <c:spPr>
            <a:solidFill>
              <a:schemeClr val="accent2">
                <a:lumMod val="60000"/>
                <a:lumOff val="40000"/>
              </a:schemeClr>
            </a:solidFill>
          </c:spPr>
          <c:invertIfNegative val="0"/>
          <c:cat>
            <c:strRef>
              <c:f>Foglio1!$A$2:$A$5</c:f>
              <c:strCache>
                <c:ptCount val="4"/>
                <c:pt idx="0">
                  <c:v>Categoria 1</c:v>
                </c:pt>
                <c:pt idx="1">
                  <c:v>Categoria 2</c:v>
                </c:pt>
                <c:pt idx="2">
                  <c:v>Categoria 3</c:v>
                </c:pt>
                <c:pt idx="3">
                  <c:v>Categoria 4</c:v>
                </c:pt>
              </c:strCache>
            </c:strRef>
          </c:cat>
          <c:val>
            <c:numRef>
              <c:f>Foglio1!$C$2:$C$5</c:f>
              <c:numCache>
                <c:formatCode>General</c:formatCode>
                <c:ptCount val="4"/>
                <c:pt idx="0">
                  <c:v>24</c:v>
                </c:pt>
                <c:pt idx="1">
                  <c:v>44</c:v>
                </c:pt>
                <c:pt idx="2">
                  <c:v>28</c:v>
                </c:pt>
                <c:pt idx="3">
                  <c:v>56</c:v>
                </c:pt>
              </c:numCache>
            </c:numRef>
          </c:val>
          <c:extLst>
            <c:ext xmlns:c16="http://schemas.microsoft.com/office/drawing/2014/chart" uri="{C3380CC4-5D6E-409C-BE32-E72D297353CC}">
              <c16:uniqueId val="{00000002-1638-4D9B-BB0B-03A59497BFF5}"/>
            </c:ext>
          </c:extLst>
        </c:ser>
        <c:ser>
          <c:idx val="0"/>
          <c:order val="3"/>
          <c:tx>
            <c:strRef>
              <c:f>Foglio1!$B$1</c:f>
              <c:strCache>
                <c:ptCount val="1"/>
                <c:pt idx="0">
                  <c:v>Serie 1</c:v>
                </c:pt>
              </c:strCache>
            </c:strRef>
          </c:tx>
          <c:spPr>
            <a:solidFill>
              <a:srgbClr val="F5F5F5">
                <a:lumMod val="75000"/>
              </a:srgbClr>
            </a:solidFill>
          </c:spPr>
          <c:invertIfNegative val="0"/>
          <c:cat>
            <c:strRef>
              <c:f>Foglio1!$A$2:$A$5</c:f>
              <c:strCache>
                <c:ptCount val="4"/>
                <c:pt idx="0">
                  <c:v>Categoria 1</c:v>
                </c:pt>
                <c:pt idx="1">
                  <c:v>Categoria 2</c:v>
                </c:pt>
                <c:pt idx="2">
                  <c:v>Categoria 3</c:v>
                </c:pt>
                <c:pt idx="3">
                  <c:v>Categoria 4</c:v>
                </c:pt>
              </c:strCache>
            </c:strRef>
          </c:cat>
          <c:val>
            <c:numRef>
              <c:f>Foglio1!$B$2:$B$5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3-1638-4D9B-BB0B-03A59497BFF5}"/>
            </c:ext>
          </c:extLst>
        </c:ser>
        <c:dLbls>
          <c:showLegendKey val="0"/>
          <c:showVal val="0"/>
          <c:showCatName val="0"/>
          <c:showSerName val="0"/>
          <c:showPercent val="0"/>
          <c:showBubbleSize val="0"/>
        </c:dLbls>
        <c:gapWidth val="150"/>
        <c:axId val="2076337208"/>
        <c:axId val="2076340600"/>
      </c:barChart>
      <c:catAx>
        <c:axId val="2076337208"/>
        <c:scaling>
          <c:orientation val="minMax"/>
        </c:scaling>
        <c:delete val="0"/>
        <c:axPos val="l"/>
        <c:numFmt formatCode="General" sourceLinked="0"/>
        <c:majorTickMark val="out"/>
        <c:minorTickMark val="none"/>
        <c:tickLblPos val="nextTo"/>
        <c:spPr>
          <a:ln>
            <a:solidFill>
              <a:srgbClr val="B2A594"/>
            </a:solidFill>
          </a:ln>
        </c:spPr>
        <c:txPr>
          <a:bodyPr/>
          <a:lstStyle/>
          <a:p>
            <a:pPr>
              <a:defRPr sz="1400">
                <a:solidFill>
                  <a:srgbClr val="B2A594"/>
                </a:solidFill>
              </a:defRPr>
            </a:pPr>
            <a:endParaRPr lang="ru-RU"/>
          </a:p>
        </c:txPr>
        <c:crossAx val="2076340600"/>
        <c:crosses val="autoZero"/>
        <c:auto val="1"/>
        <c:lblAlgn val="ctr"/>
        <c:lblOffset val="100"/>
        <c:noMultiLvlLbl val="0"/>
      </c:catAx>
      <c:valAx>
        <c:axId val="2076340600"/>
        <c:scaling>
          <c:orientation val="minMax"/>
          <c:max val="100"/>
        </c:scaling>
        <c:delete val="0"/>
        <c:axPos val="b"/>
        <c:majorGridlines>
          <c:spPr>
            <a:ln>
              <a:solidFill>
                <a:srgbClr val="B2A594"/>
              </a:solidFill>
            </a:ln>
          </c:spPr>
        </c:majorGridlines>
        <c:numFmt formatCode="General" sourceLinked="1"/>
        <c:majorTickMark val="none"/>
        <c:minorTickMark val="none"/>
        <c:tickLblPos val="nextTo"/>
        <c:spPr>
          <a:ln w="0">
            <a:noFill/>
          </a:ln>
        </c:spPr>
        <c:txPr>
          <a:bodyPr/>
          <a:lstStyle/>
          <a:p>
            <a:pPr>
              <a:defRPr sz="1400">
                <a:solidFill>
                  <a:srgbClr val="B2A594"/>
                </a:solidFill>
              </a:defRPr>
            </a:pPr>
            <a:endParaRPr lang="ru-RU"/>
          </a:p>
        </c:txPr>
        <c:crossAx val="2076337208"/>
        <c:crosses val="autoZero"/>
        <c:crossBetween val="between"/>
      </c:valAx>
      <c:spPr>
        <a:ln>
          <a:noFill/>
        </a:ln>
      </c:spPr>
    </c:plotArea>
    <c:legend>
      <c:legendPos val="r"/>
      <c:layout>
        <c:manualLayout>
          <c:xMode val="edge"/>
          <c:yMode val="edge"/>
          <c:x val="0.85496688623343198"/>
          <c:y val="0.33809130703403301"/>
          <c:w val="0.14503311376656799"/>
          <c:h val="0.32381738593193399"/>
        </c:manualLayout>
      </c:layout>
      <c:overlay val="0"/>
      <c:spPr>
        <a:effectLst/>
      </c:spPr>
      <c:txPr>
        <a:bodyPr/>
        <a:lstStyle/>
        <a:p>
          <a:pPr>
            <a:defRPr sz="1400" baseline="0">
              <a:solidFill>
                <a:srgbClr val="B2A594"/>
              </a:solidFill>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plotArea>
    <c:legend>
      <c:legendPos val="r"/>
      <c:overlay val="0"/>
    </c:legend>
    <c:plotVisOnly val="1"/>
    <c:dispBlanksAs val="zero"/>
    <c:showDLblsOverMax val="0"/>
  </c:chart>
  <c:txPr>
    <a:bodyPr/>
    <a:lstStyle/>
    <a:p>
      <a:pPr>
        <a:defRPr sz="1800"/>
      </a:pPr>
      <a:endParaRPr lang="ru-RU"/>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Foglio1!$B$1</c:f>
              <c:strCache>
                <c:ptCount val="1"/>
                <c:pt idx="0">
                  <c:v>Vendite</c:v>
                </c:pt>
              </c:strCache>
            </c:strRef>
          </c:tx>
          <c:dPt>
            <c:idx val="0"/>
            <c:bubble3D val="0"/>
            <c:spPr>
              <a:solidFill>
                <a:srgbClr val="F5F5F5">
                  <a:lumMod val="75000"/>
                </a:srgbClr>
              </a:solidFill>
            </c:spPr>
            <c:extLst>
              <c:ext xmlns:c16="http://schemas.microsoft.com/office/drawing/2014/chart" uri="{C3380CC4-5D6E-409C-BE32-E72D297353CC}">
                <c16:uniqueId val="{00000001-C7D8-44EA-BAA9-677887152F6F}"/>
              </c:ext>
            </c:extLst>
          </c:dPt>
          <c:dPt>
            <c:idx val="1"/>
            <c:bubble3D val="0"/>
            <c:spPr>
              <a:solidFill>
                <a:schemeClr val="accent2"/>
              </a:solidFill>
            </c:spPr>
            <c:extLst>
              <c:ext xmlns:c16="http://schemas.microsoft.com/office/drawing/2014/chart" uri="{C3380CC4-5D6E-409C-BE32-E72D297353CC}">
                <c16:uniqueId val="{00000003-C7D8-44EA-BAA9-677887152F6F}"/>
              </c:ext>
            </c:extLst>
          </c:dPt>
          <c:dPt>
            <c:idx val="2"/>
            <c:bubble3D val="0"/>
            <c:spPr>
              <a:solidFill>
                <a:schemeClr val="accent3"/>
              </a:solidFill>
            </c:spPr>
            <c:extLst>
              <c:ext xmlns:c16="http://schemas.microsoft.com/office/drawing/2014/chart" uri="{C3380CC4-5D6E-409C-BE32-E72D297353CC}">
                <c16:uniqueId val="{00000005-C7D8-44EA-BAA9-677887152F6F}"/>
              </c:ext>
            </c:extLst>
          </c:dPt>
          <c:dPt>
            <c:idx val="3"/>
            <c:bubble3D val="0"/>
            <c:spPr>
              <a:solidFill>
                <a:schemeClr val="accent4"/>
              </a:solidFill>
            </c:spPr>
            <c:extLst>
              <c:ext xmlns:c16="http://schemas.microsoft.com/office/drawing/2014/chart" uri="{C3380CC4-5D6E-409C-BE32-E72D297353CC}">
                <c16:uniqueId val="{00000007-C7D8-44EA-BAA9-677887152F6F}"/>
              </c:ext>
            </c:extLst>
          </c:dPt>
          <c:cat>
            <c:strRef>
              <c:f>Foglio1!$A$2:$A$5</c:f>
              <c:strCache>
                <c:ptCount val="4"/>
                <c:pt idx="0">
                  <c:v>1° Serie</c:v>
                </c:pt>
                <c:pt idx="1">
                  <c:v>2° Serie</c:v>
                </c:pt>
                <c:pt idx="2">
                  <c:v>3° Serie</c:v>
                </c:pt>
                <c:pt idx="3">
                  <c:v>4° Serie</c:v>
                </c:pt>
              </c:strCache>
            </c:strRef>
          </c:cat>
          <c:val>
            <c:numRef>
              <c:f>Foglio1!$B$2:$B$5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C7D8-44EA-BAA9-677887152F6F}"/>
            </c:ext>
          </c:extLst>
        </c:ser>
        <c:dLbls>
          <c:showLegendKey val="0"/>
          <c:showVal val="0"/>
          <c:showCatName val="0"/>
          <c:showSerName val="0"/>
          <c:showPercent val="0"/>
          <c:showBubbleSize val="0"/>
          <c:showLeaderLines val="0"/>
        </c:dLbls>
        <c:firstSliceAng val="0"/>
      </c:pieChart>
    </c:plotArea>
    <c:legend>
      <c:legendPos val="r"/>
      <c:overlay val="0"/>
      <c:txPr>
        <a:bodyPr/>
        <a:lstStyle/>
        <a:p>
          <a:pPr>
            <a:defRPr sz="1400">
              <a:solidFill>
                <a:srgbClr val="B2A594"/>
              </a:solidFill>
            </a:defRPr>
          </a:pPr>
          <a:endParaRPr lang="ru-RU"/>
        </a:p>
      </c:txPr>
    </c:legend>
    <c:plotVisOnly val="1"/>
    <c:dispBlanksAs val="zero"/>
    <c:showDLblsOverMax val="0"/>
  </c:chart>
  <c:txPr>
    <a:bodyPr/>
    <a:lstStyle/>
    <a:p>
      <a:pPr>
        <a:defRPr sz="1800"/>
      </a:pPr>
      <a:endParaRPr lang="ru-RU"/>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3"/>
          <c:order val="0"/>
          <c:tx>
            <c:strRef>
              <c:f>Foglio1!$E$1</c:f>
              <c:strCache>
                <c:ptCount val="1"/>
                <c:pt idx="0">
                  <c:v>Serie 4</c:v>
                </c:pt>
              </c:strCache>
            </c:strRef>
          </c:tx>
          <c:spPr>
            <a:solidFill>
              <a:schemeClr val="accent4"/>
            </a:solidFill>
          </c:spPr>
          <c:dPt>
            <c:idx val="0"/>
            <c:bubble3D val="0"/>
            <c:spPr>
              <a:solidFill>
                <a:srgbClr val="1D3531"/>
              </a:solidFill>
            </c:spPr>
            <c:extLst>
              <c:ext xmlns:c16="http://schemas.microsoft.com/office/drawing/2014/chart" uri="{C3380CC4-5D6E-409C-BE32-E72D297353CC}">
                <c16:uniqueId val="{00000001-9F46-4BF0-8821-3B002808AE2B}"/>
              </c:ext>
            </c:extLst>
          </c:dPt>
          <c:dPt>
            <c:idx val="2"/>
            <c:bubble3D val="0"/>
            <c:spPr>
              <a:solidFill>
                <a:srgbClr val="F5F5F5">
                  <a:lumMod val="75000"/>
                </a:srgbClr>
              </a:solidFill>
              <a:ln>
                <a:noFill/>
              </a:ln>
            </c:spPr>
            <c:extLst>
              <c:ext xmlns:c16="http://schemas.microsoft.com/office/drawing/2014/chart" uri="{C3380CC4-5D6E-409C-BE32-E72D297353CC}">
                <c16:uniqueId val="{00000003-9F46-4BF0-8821-3B002808AE2B}"/>
              </c:ext>
            </c:extLst>
          </c:dPt>
          <c:dPt>
            <c:idx val="3"/>
            <c:bubble3D val="0"/>
            <c:spPr>
              <a:solidFill>
                <a:srgbClr val="72802D"/>
              </a:solidFill>
            </c:spPr>
            <c:extLst>
              <c:ext xmlns:c16="http://schemas.microsoft.com/office/drawing/2014/chart" uri="{C3380CC4-5D6E-409C-BE32-E72D297353CC}">
                <c16:uniqueId val="{00000005-9F46-4BF0-8821-3B002808AE2B}"/>
              </c:ext>
            </c:extLst>
          </c:dPt>
          <c:cat>
            <c:strRef>
              <c:f>Foglio1!$A$2:$A$5</c:f>
              <c:strCache>
                <c:ptCount val="4"/>
                <c:pt idx="0">
                  <c:v>Categoria 1</c:v>
                </c:pt>
                <c:pt idx="1">
                  <c:v>Categoria 2</c:v>
                </c:pt>
                <c:pt idx="2">
                  <c:v>Categoria 3</c:v>
                </c:pt>
                <c:pt idx="3">
                  <c:v>Categoria 4</c:v>
                </c:pt>
              </c:strCache>
            </c:strRef>
          </c:cat>
          <c:val>
            <c:numRef>
              <c:f>Foglio1!$E$2:$E$5</c:f>
              <c:numCache>
                <c:formatCode>General</c:formatCode>
                <c:ptCount val="4"/>
                <c:pt idx="0">
                  <c:v>29</c:v>
                </c:pt>
                <c:pt idx="1">
                  <c:v>89</c:v>
                </c:pt>
                <c:pt idx="2">
                  <c:v>46</c:v>
                </c:pt>
                <c:pt idx="3">
                  <c:v>5</c:v>
                </c:pt>
              </c:numCache>
            </c:numRef>
          </c:val>
          <c:extLst>
            <c:ext xmlns:c16="http://schemas.microsoft.com/office/drawing/2014/chart" uri="{C3380CC4-5D6E-409C-BE32-E72D297353CC}">
              <c16:uniqueId val="{00000006-9F46-4BF0-8821-3B002808AE2B}"/>
            </c:ext>
          </c:extLst>
        </c:ser>
        <c:dLbls>
          <c:showLegendKey val="0"/>
          <c:showVal val="0"/>
          <c:showCatName val="0"/>
          <c:showSerName val="0"/>
          <c:showPercent val="0"/>
          <c:showBubbleSize val="0"/>
          <c:showLeaderLines val="0"/>
        </c:dLbls>
        <c:firstSliceAng val="0"/>
        <c:holeSize val="50"/>
      </c:doughnutChart>
      <c:spPr>
        <a:ln>
          <a:noFill/>
        </a:ln>
      </c:spPr>
    </c:plotArea>
    <c:legend>
      <c:legendPos val="r"/>
      <c:overlay val="0"/>
      <c:spPr>
        <a:effectLst/>
      </c:spPr>
      <c:txPr>
        <a:bodyPr/>
        <a:lstStyle/>
        <a:p>
          <a:pPr>
            <a:defRPr sz="1400" baseline="0">
              <a:solidFill>
                <a:srgbClr val="B2A594"/>
              </a:solidFill>
            </a:defRPr>
          </a:pPr>
          <a:endParaRPr lang="ru-RU"/>
        </a:p>
      </c:txPr>
    </c:legend>
    <c:plotVisOnly val="1"/>
    <c:dispBlanksAs val="zero"/>
    <c:showDLblsOverMax val="0"/>
  </c:chart>
  <c:txPr>
    <a:bodyPr/>
    <a:lstStyle/>
    <a:p>
      <a:pPr>
        <a:defRPr sz="1800"/>
      </a:pPr>
      <a:endParaRPr lang="ru-RU"/>
    </a:p>
  </c:txPr>
  <c:externalData r:id="rId2">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ST LAYOUT">
    <p:spTree>
      <p:nvGrpSpPr>
        <p:cNvPr id="1" name=""/>
        <p:cNvGrpSpPr/>
        <p:nvPr/>
      </p:nvGrpSpPr>
      <p:grpSpPr>
        <a:xfrm>
          <a:off x="0" y="0"/>
          <a:ext cx="0" cy="0"/>
          <a:chOff x="0" y="0"/>
          <a:chExt cx="0" cy="0"/>
        </a:xfrm>
      </p:grpSpPr>
      <p:sp>
        <p:nvSpPr>
          <p:cNvPr id="8" name="Segnaposto titolo 1"/>
          <p:cNvSpPr>
            <a:spLocks noGrp="1"/>
          </p:cNvSpPr>
          <p:nvPr>
            <p:ph type="title" hasCustomPrompt="1"/>
          </p:nvPr>
        </p:nvSpPr>
        <p:spPr>
          <a:xfrm>
            <a:off x="457200" y="983607"/>
            <a:ext cx="8229600" cy="620794"/>
          </a:xfrm>
          <a:prstGeom prst="rect">
            <a:avLst/>
          </a:prstGeom>
        </p:spPr>
        <p:txBody>
          <a:bodyPr vert="horz" lIns="91440" tIns="45720" rIns="91440" bIns="45720" rtlCol="0" anchor="ctr">
            <a:noAutofit/>
          </a:bodyPr>
          <a:lstStyle>
            <a:lvl1pPr>
              <a:defRPr baseline="0"/>
            </a:lvl1pPr>
          </a:lstStyle>
          <a:p>
            <a:r>
              <a:rPr lang="it-IT" dirty="0" smtClean="0"/>
              <a:t>List layout</a:t>
            </a:r>
            <a:endParaRPr lang="it-IT" dirty="0"/>
          </a:p>
        </p:txBody>
      </p:sp>
      <p:sp>
        <p:nvSpPr>
          <p:cNvPr id="14" name="Segnaposto testo 43"/>
          <p:cNvSpPr>
            <a:spLocks noGrp="1"/>
          </p:cNvSpPr>
          <p:nvPr>
            <p:ph type="body" sz="quarter" idx="10" hasCustomPrompt="1"/>
          </p:nvPr>
        </p:nvSpPr>
        <p:spPr>
          <a:xfrm>
            <a:off x="3200044" y="2305050"/>
            <a:ext cx="2755900" cy="660400"/>
          </a:xfrm>
          <a:prstGeom prst="rect">
            <a:avLst/>
          </a:prstGeom>
        </p:spPr>
        <p:txBody>
          <a:bodyPr/>
          <a:lstStyle>
            <a:lvl1pPr>
              <a:defRPr baseline="0">
                <a:solidFill>
                  <a:srgbClr val="B2A594"/>
                </a:solidFill>
              </a:defRPr>
            </a:lvl1pPr>
          </a:lstStyle>
          <a:p>
            <a:r>
              <a:rPr lang="it-IT" dirty="0" smtClean="0"/>
              <a:t>Title List</a:t>
            </a:r>
            <a:endParaRPr lang="it-IT" dirty="0"/>
          </a:p>
        </p:txBody>
      </p:sp>
      <p:sp>
        <p:nvSpPr>
          <p:cNvPr id="15" name="Segnaposto testo 44"/>
          <p:cNvSpPr>
            <a:spLocks noGrp="1"/>
          </p:cNvSpPr>
          <p:nvPr>
            <p:ph type="body" sz="quarter" idx="11" hasCustomPrompt="1"/>
          </p:nvPr>
        </p:nvSpPr>
        <p:spPr>
          <a:xfrm>
            <a:off x="3200044" y="2965450"/>
            <a:ext cx="2755900" cy="660400"/>
          </a:xfrm>
          <a:prstGeom prst="rect">
            <a:avLst/>
          </a:prstGeom>
        </p:spPr>
        <p:txBody>
          <a:bodyPr/>
          <a:lstStyle>
            <a:lvl1pPr>
              <a:defRPr baseline="0">
                <a:solidFill>
                  <a:srgbClr val="B2A594"/>
                </a:solidFill>
              </a:defRPr>
            </a:lvl1pPr>
          </a:lstStyle>
          <a:p>
            <a:r>
              <a:rPr lang="it-IT" dirty="0" smtClean="0"/>
              <a:t>Title List</a:t>
            </a:r>
            <a:endParaRPr lang="it-IT" dirty="0"/>
          </a:p>
        </p:txBody>
      </p:sp>
      <p:sp>
        <p:nvSpPr>
          <p:cNvPr id="16" name="Segnaposto testo 45"/>
          <p:cNvSpPr>
            <a:spLocks noGrp="1"/>
          </p:cNvSpPr>
          <p:nvPr>
            <p:ph type="body" sz="quarter" idx="12" hasCustomPrompt="1"/>
          </p:nvPr>
        </p:nvSpPr>
        <p:spPr>
          <a:xfrm>
            <a:off x="3200044" y="3625850"/>
            <a:ext cx="2755900" cy="660400"/>
          </a:xfrm>
          <a:prstGeom prst="rect">
            <a:avLst/>
          </a:prstGeom>
        </p:spPr>
        <p:txBody>
          <a:bodyPr/>
          <a:lstStyle>
            <a:lvl1pPr>
              <a:defRPr>
                <a:solidFill>
                  <a:srgbClr val="B2A594"/>
                </a:solidFill>
              </a:defRPr>
            </a:lvl1pPr>
          </a:lstStyle>
          <a:p>
            <a:r>
              <a:rPr lang="it-IT" dirty="0" smtClean="0"/>
              <a:t>Title List</a:t>
            </a:r>
            <a:endParaRPr lang="it-IT" dirty="0"/>
          </a:p>
        </p:txBody>
      </p:sp>
      <p:sp>
        <p:nvSpPr>
          <p:cNvPr id="17" name="Segnaposto testo 46"/>
          <p:cNvSpPr>
            <a:spLocks noGrp="1"/>
          </p:cNvSpPr>
          <p:nvPr>
            <p:ph type="body" sz="quarter" idx="13" hasCustomPrompt="1"/>
          </p:nvPr>
        </p:nvSpPr>
        <p:spPr>
          <a:xfrm>
            <a:off x="3200044" y="4286250"/>
            <a:ext cx="2755900" cy="660400"/>
          </a:xfrm>
          <a:prstGeom prst="rect">
            <a:avLst/>
          </a:prstGeom>
        </p:spPr>
        <p:txBody>
          <a:bodyPr/>
          <a:lstStyle>
            <a:lvl1pPr>
              <a:defRPr>
                <a:solidFill>
                  <a:srgbClr val="B2A594"/>
                </a:solidFill>
              </a:defRPr>
            </a:lvl1pPr>
          </a:lstStyle>
          <a:p>
            <a:r>
              <a:rPr lang="it-IT" dirty="0" smtClean="0"/>
              <a:t>Title List</a:t>
            </a:r>
            <a:endParaRPr lang="it-IT" dirty="0"/>
          </a:p>
        </p:txBody>
      </p:sp>
      <p:sp>
        <p:nvSpPr>
          <p:cNvPr id="18" name="Segnaposto testo 47"/>
          <p:cNvSpPr>
            <a:spLocks noGrp="1"/>
          </p:cNvSpPr>
          <p:nvPr>
            <p:ph type="body" sz="quarter" idx="14" hasCustomPrompt="1"/>
          </p:nvPr>
        </p:nvSpPr>
        <p:spPr>
          <a:xfrm>
            <a:off x="3200044" y="4946650"/>
            <a:ext cx="2755900" cy="660400"/>
          </a:xfrm>
          <a:prstGeom prst="rect">
            <a:avLst/>
          </a:prstGeom>
        </p:spPr>
        <p:txBody>
          <a:bodyPr/>
          <a:lstStyle>
            <a:lvl1pPr>
              <a:defRPr baseline="0">
                <a:solidFill>
                  <a:srgbClr val="B2A594"/>
                </a:solidFill>
              </a:defRPr>
            </a:lvl1pPr>
          </a:lstStyle>
          <a:p>
            <a:r>
              <a:rPr lang="it-IT" dirty="0" smtClean="0"/>
              <a:t>Title List</a:t>
            </a:r>
            <a:endParaRPr lang="it-IT" dirty="0"/>
          </a:p>
        </p:txBody>
      </p:sp>
    </p:spTree>
    <p:extLst>
      <p:ext uri="{BB962C8B-B14F-4D97-AF65-F5344CB8AC3E}">
        <p14:creationId xmlns:p14="http://schemas.microsoft.com/office/powerpoint/2010/main" val="1385615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IDEO 16:9">
    <p:spTree>
      <p:nvGrpSpPr>
        <p:cNvPr id="1" name=""/>
        <p:cNvGrpSpPr/>
        <p:nvPr/>
      </p:nvGrpSpPr>
      <p:grpSpPr>
        <a:xfrm>
          <a:off x="0" y="0"/>
          <a:ext cx="0" cy="0"/>
          <a:chOff x="0" y="0"/>
          <a:chExt cx="0" cy="0"/>
        </a:xfrm>
      </p:grpSpPr>
      <p:sp>
        <p:nvSpPr>
          <p:cNvPr id="3" name="Segnaposto titolo 1"/>
          <p:cNvSpPr txBox="1">
            <a:spLocks/>
          </p:cNvSpPr>
          <p:nvPr/>
        </p:nvSpPr>
        <p:spPr>
          <a:xfrm>
            <a:off x="457200" y="983607"/>
            <a:ext cx="8229600" cy="62079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200" b="1" i="0" u="sng" kern="1200" cap="all" baseline="0">
                <a:solidFill>
                  <a:srgbClr val="766B5D"/>
                </a:solidFill>
                <a:latin typeface="Helvetica"/>
                <a:ea typeface="+mj-ea"/>
                <a:cs typeface="+mj-cs"/>
              </a:defRPr>
            </a:lvl1pPr>
          </a:lstStyle>
          <a:p>
            <a:r>
              <a:rPr lang="it-IT" dirty="0" smtClean="0"/>
              <a:t>VIDEO 16:9</a:t>
            </a:r>
            <a:endParaRPr lang="it-IT" dirty="0"/>
          </a:p>
        </p:txBody>
      </p:sp>
      <p:sp>
        <p:nvSpPr>
          <p:cNvPr id="4" name="Segnaposto risorsa multimediale 5"/>
          <p:cNvSpPr>
            <a:spLocks noGrp="1"/>
          </p:cNvSpPr>
          <p:nvPr>
            <p:ph type="media" sz="quarter" idx="10" hasCustomPrompt="1"/>
          </p:nvPr>
        </p:nvSpPr>
        <p:spPr>
          <a:xfrm>
            <a:off x="1211400" y="1936750"/>
            <a:ext cx="6721200" cy="3780000"/>
          </a:xfrm>
          <a:prstGeom prst="rect">
            <a:avLst/>
          </a:prstGeom>
        </p:spPr>
        <p:txBody>
          <a:bodyPr vert="horz"/>
          <a:lstStyle>
            <a:lvl1pPr marL="0" indent="0">
              <a:buNone/>
              <a:defRPr sz="1400" baseline="0">
                <a:solidFill>
                  <a:srgbClr val="B2A594"/>
                </a:solidFill>
              </a:defRPr>
            </a:lvl1pPr>
          </a:lstStyle>
          <a:p>
            <a:r>
              <a:rPr lang="it-IT" dirty="0" err="1" smtClean="0"/>
              <a:t>Insert</a:t>
            </a:r>
            <a:r>
              <a:rPr lang="it-IT" dirty="0" smtClean="0"/>
              <a:t> Video 16:9</a:t>
            </a:r>
            <a:endParaRPr lang="it-IT" dirty="0"/>
          </a:p>
        </p:txBody>
      </p:sp>
      <p:sp>
        <p:nvSpPr>
          <p:cNvPr id="5" name="Segnaposto titolo 1"/>
          <p:cNvSpPr txBox="1">
            <a:spLocks/>
          </p:cNvSpPr>
          <p:nvPr userDrawn="1"/>
        </p:nvSpPr>
        <p:spPr>
          <a:xfrm>
            <a:off x="457200" y="983607"/>
            <a:ext cx="8229600" cy="62079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200" b="1" i="0" u="sng" kern="1200" cap="all" baseline="0">
                <a:solidFill>
                  <a:srgbClr val="766B5D"/>
                </a:solidFill>
                <a:latin typeface="Helvetica"/>
                <a:ea typeface="+mj-ea"/>
                <a:cs typeface="+mj-cs"/>
              </a:defRPr>
            </a:lvl1pPr>
          </a:lstStyle>
          <a:p>
            <a:r>
              <a:rPr lang="it-IT" dirty="0" smtClean="0"/>
              <a:t>VIDEO 16:9</a:t>
            </a:r>
            <a:endParaRPr lang="it-IT" dirty="0"/>
          </a:p>
        </p:txBody>
      </p:sp>
    </p:spTree>
    <p:extLst>
      <p:ext uri="{BB962C8B-B14F-4D97-AF65-F5344CB8AC3E}">
        <p14:creationId xmlns:p14="http://schemas.microsoft.com/office/powerpoint/2010/main" val="534985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OWER GRAPH">
    <p:spTree>
      <p:nvGrpSpPr>
        <p:cNvPr id="1" name=""/>
        <p:cNvGrpSpPr/>
        <p:nvPr/>
      </p:nvGrpSpPr>
      <p:grpSpPr>
        <a:xfrm>
          <a:off x="0" y="0"/>
          <a:ext cx="0" cy="0"/>
          <a:chOff x="0" y="0"/>
          <a:chExt cx="0" cy="0"/>
        </a:xfrm>
      </p:grpSpPr>
      <p:sp>
        <p:nvSpPr>
          <p:cNvPr id="3" name="Segnaposto titolo 1"/>
          <p:cNvSpPr>
            <a:spLocks noGrp="1"/>
          </p:cNvSpPr>
          <p:nvPr>
            <p:ph type="title" hasCustomPrompt="1"/>
          </p:nvPr>
        </p:nvSpPr>
        <p:spPr>
          <a:xfrm>
            <a:off x="457200" y="983607"/>
            <a:ext cx="8229600" cy="620794"/>
          </a:xfrm>
          <a:prstGeom prst="rect">
            <a:avLst/>
          </a:prstGeom>
        </p:spPr>
        <p:txBody>
          <a:bodyPr vert="horz" lIns="91440" tIns="45720" rIns="91440" bIns="45720" rtlCol="0" anchor="ctr">
            <a:noAutofit/>
          </a:bodyPr>
          <a:lstStyle>
            <a:lvl1pPr>
              <a:defRPr baseline="0"/>
            </a:lvl1pPr>
          </a:lstStyle>
          <a:p>
            <a:r>
              <a:rPr lang="it-IT" dirty="0" err="1" smtClean="0"/>
              <a:t>Tower</a:t>
            </a:r>
            <a:r>
              <a:rPr lang="it-IT" dirty="0" smtClean="0"/>
              <a:t> </a:t>
            </a:r>
            <a:r>
              <a:rPr lang="it-IT" dirty="0" err="1" smtClean="0"/>
              <a:t>Graph</a:t>
            </a:r>
            <a:endParaRPr lang="it-IT" dirty="0"/>
          </a:p>
        </p:txBody>
      </p:sp>
      <p:graphicFrame>
        <p:nvGraphicFramePr>
          <p:cNvPr id="2" name="Grafico 1"/>
          <p:cNvGraphicFramePr/>
          <p:nvPr>
            <p:extLst>
              <p:ext uri="{D42A27DB-BD31-4B8C-83A1-F6EECF244321}">
                <p14:modId xmlns:p14="http://schemas.microsoft.com/office/powerpoint/2010/main" val="1937562229"/>
              </p:ext>
            </p:extLst>
          </p:nvPr>
        </p:nvGraphicFramePr>
        <p:xfrm>
          <a:off x="2120900" y="1981200"/>
          <a:ext cx="5594350" cy="38036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39173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AR GRAPH">
    <p:spTree>
      <p:nvGrpSpPr>
        <p:cNvPr id="1" name=""/>
        <p:cNvGrpSpPr/>
        <p:nvPr/>
      </p:nvGrpSpPr>
      <p:grpSpPr>
        <a:xfrm>
          <a:off x="0" y="0"/>
          <a:ext cx="0" cy="0"/>
          <a:chOff x="0" y="0"/>
          <a:chExt cx="0" cy="0"/>
        </a:xfrm>
      </p:grpSpPr>
      <p:sp>
        <p:nvSpPr>
          <p:cNvPr id="4" name="Segnaposto titolo 1"/>
          <p:cNvSpPr>
            <a:spLocks noGrp="1"/>
          </p:cNvSpPr>
          <p:nvPr>
            <p:ph type="title" hasCustomPrompt="1"/>
          </p:nvPr>
        </p:nvSpPr>
        <p:spPr>
          <a:xfrm>
            <a:off x="457200" y="983607"/>
            <a:ext cx="8229600" cy="620794"/>
          </a:xfrm>
          <a:prstGeom prst="rect">
            <a:avLst/>
          </a:prstGeom>
        </p:spPr>
        <p:txBody>
          <a:bodyPr vert="horz" lIns="91440" tIns="45720" rIns="91440" bIns="45720" rtlCol="0" anchor="ctr">
            <a:noAutofit/>
          </a:bodyPr>
          <a:lstStyle>
            <a:lvl1pPr>
              <a:defRPr baseline="0"/>
            </a:lvl1pPr>
          </a:lstStyle>
          <a:p>
            <a:r>
              <a:rPr lang="it-IT" dirty="0" smtClean="0"/>
              <a:t>BAR </a:t>
            </a:r>
            <a:r>
              <a:rPr lang="it-IT" dirty="0" err="1" smtClean="0"/>
              <a:t>Graph</a:t>
            </a:r>
            <a:endParaRPr lang="it-IT" dirty="0"/>
          </a:p>
        </p:txBody>
      </p:sp>
      <p:graphicFrame>
        <p:nvGraphicFramePr>
          <p:cNvPr id="5" name="Grafico 4"/>
          <p:cNvGraphicFramePr/>
          <p:nvPr userDrawn="1">
            <p:extLst>
              <p:ext uri="{D42A27DB-BD31-4B8C-83A1-F6EECF244321}">
                <p14:modId xmlns:p14="http://schemas.microsoft.com/office/powerpoint/2010/main" val="2575307249"/>
              </p:ext>
            </p:extLst>
          </p:nvPr>
        </p:nvGraphicFramePr>
        <p:xfrm>
          <a:off x="2120900" y="1981200"/>
          <a:ext cx="5594350" cy="38036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2157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E CHART">
    <p:spTree>
      <p:nvGrpSpPr>
        <p:cNvPr id="1" name=""/>
        <p:cNvGrpSpPr/>
        <p:nvPr/>
      </p:nvGrpSpPr>
      <p:grpSpPr>
        <a:xfrm>
          <a:off x="0" y="0"/>
          <a:ext cx="0" cy="0"/>
          <a:chOff x="0" y="0"/>
          <a:chExt cx="0" cy="0"/>
        </a:xfrm>
      </p:grpSpPr>
      <p:sp>
        <p:nvSpPr>
          <p:cNvPr id="4" name="Segnaposto titolo 1"/>
          <p:cNvSpPr>
            <a:spLocks noGrp="1"/>
          </p:cNvSpPr>
          <p:nvPr>
            <p:ph type="title" hasCustomPrompt="1"/>
          </p:nvPr>
        </p:nvSpPr>
        <p:spPr>
          <a:xfrm>
            <a:off x="457200" y="983607"/>
            <a:ext cx="8229600" cy="620794"/>
          </a:xfrm>
          <a:prstGeom prst="rect">
            <a:avLst/>
          </a:prstGeom>
        </p:spPr>
        <p:txBody>
          <a:bodyPr vert="horz" lIns="91440" tIns="45720" rIns="91440" bIns="45720" rtlCol="0" anchor="ctr">
            <a:noAutofit/>
          </a:bodyPr>
          <a:lstStyle>
            <a:lvl1pPr>
              <a:defRPr baseline="0"/>
            </a:lvl1pPr>
          </a:lstStyle>
          <a:p>
            <a:r>
              <a:rPr lang="it-IT" dirty="0" smtClean="0"/>
              <a:t>PIE CHART</a:t>
            </a:r>
            <a:endParaRPr lang="it-IT" dirty="0"/>
          </a:p>
        </p:txBody>
      </p:sp>
      <p:graphicFrame>
        <p:nvGraphicFramePr>
          <p:cNvPr id="5" name="Grafico 4"/>
          <p:cNvGraphicFramePr/>
          <p:nvPr>
            <p:extLst>
              <p:ext uri="{D42A27DB-BD31-4B8C-83A1-F6EECF244321}">
                <p14:modId xmlns:p14="http://schemas.microsoft.com/office/powerpoint/2010/main" val="852323094"/>
              </p:ext>
            </p:extLst>
          </p:nvPr>
        </p:nvGraphicFramePr>
        <p:xfrm>
          <a:off x="2266950" y="1991783"/>
          <a:ext cx="5816600" cy="38777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afico 11"/>
          <p:cNvGraphicFramePr/>
          <p:nvPr userDrawn="1">
            <p:extLst>
              <p:ext uri="{D42A27DB-BD31-4B8C-83A1-F6EECF244321}">
                <p14:modId xmlns:p14="http://schemas.microsoft.com/office/powerpoint/2010/main" val="3376562760"/>
              </p:ext>
            </p:extLst>
          </p:nvPr>
        </p:nvGraphicFramePr>
        <p:xfrm>
          <a:off x="2309048" y="2032908"/>
          <a:ext cx="5816600" cy="3877734"/>
        </p:xfrm>
        <a:graphic>
          <a:graphicData uri="http://schemas.openxmlformats.org/drawingml/2006/chart">
            <c:chart xmlns:c="http://schemas.openxmlformats.org/drawingml/2006/chart" xmlns:r="http://schemas.openxmlformats.org/officeDocument/2006/relationships" r:id="rId3"/>
          </a:graphicData>
        </a:graphic>
      </p:graphicFrame>
      <p:sp>
        <p:nvSpPr>
          <p:cNvPr id="11" name="Segnaposto testo 14"/>
          <p:cNvSpPr>
            <a:spLocks noGrp="1"/>
          </p:cNvSpPr>
          <p:nvPr>
            <p:ph type="body" sz="quarter" idx="17" hasCustomPrompt="1"/>
          </p:nvPr>
        </p:nvSpPr>
        <p:spPr>
          <a:xfrm>
            <a:off x="3536950" y="1765564"/>
            <a:ext cx="711200" cy="452437"/>
          </a:xfrm>
          <a:prstGeom prst="rect">
            <a:avLst/>
          </a:prstGeom>
        </p:spPr>
        <p:txBody>
          <a:bodyPr vert="horz"/>
          <a:lstStyle>
            <a:lvl1pPr marL="0" indent="0">
              <a:buNone/>
              <a:defRPr sz="1800" b="1" i="0" u="sng">
                <a:solidFill>
                  <a:schemeClr val="accent4"/>
                </a:solidFill>
                <a:latin typeface="Cambria"/>
              </a:defRPr>
            </a:lvl1pPr>
            <a:lvl2pPr>
              <a:defRPr sz="1800" b="1" i="0" u="sng">
                <a:solidFill>
                  <a:schemeClr val="bg1"/>
                </a:solidFill>
                <a:latin typeface="Cambria"/>
              </a:defRPr>
            </a:lvl2pPr>
            <a:lvl3pPr>
              <a:defRPr sz="1800" b="1" i="0" u="sng">
                <a:solidFill>
                  <a:schemeClr val="bg1"/>
                </a:solidFill>
                <a:latin typeface="Cambria"/>
              </a:defRPr>
            </a:lvl3pPr>
            <a:lvl4pPr>
              <a:defRPr sz="1800" b="1" i="0" u="sng">
                <a:solidFill>
                  <a:schemeClr val="bg1"/>
                </a:solidFill>
                <a:latin typeface="Cambria"/>
              </a:defRPr>
            </a:lvl4pPr>
            <a:lvl5pPr>
              <a:defRPr sz="1800" b="1" i="0" u="sng">
                <a:solidFill>
                  <a:schemeClr val="bg1"/>
                </a:solidFill>
                <a:latin typeface="Cambria"/>
              </a:defRPr>
            </a:lvl5pPr>
          </a:lstStyle>
          <a:p>
            <a:pPr lvl="0"/>
            <a:r>
              <a:rPr lang="it-IT" dirty="0" smtClean="0"/>
              <a:t>9%</a:t>
            </a:r>
            <a:endParaRPr lang="it-IT" dirty="0"/>
          </a:p>
        </p:txBody>
      </p:sp>
      <p:sp>
        <p:nvSpPr>
          <p:cNvPr id="10" name="Segnaposto testo 14"/>
          <p:cNvSpPr>
            <a:spLocks noGrp="1"/>
          </p:cNvSpPr>
          <p:nvPr>
            <p:ph type="body" sz="quarter" idx="16" hasCustomPrompt="1"/>
          </p:nvPr>
        </p:nvSpPr>
        <p:spPr>
          <a:xfrm>
            <a:off x="2413000" y="2316163"/>
            <a:ext cx="711200" cy="452437"/>
          </a:xfrm>
          <a:prstGeom prst="rect">
            <a:avLst/>
          </a:prstGeom>
        </p:spPr>
        <p:txBody>
          <a:bodyPr vert="horz"/>
          <a:lstStyle>
            <a:lvl1pPr marL="0" indent="0">
              <a:buNone/>
              <a:defRPr sz="1800" b="1" i="0" u="sng">
                <a:solidFill>
                  <a:schemeClr val="accent3"/>
                </a:solidFill>
                <a:latin typeface="Cambria"/>
              </a:defRPr>
            </a:lvl1pPr>
            <a:lvl2pPr>
              <a:defRPr sz="1800" b="1" i="0" u="sng">
                <a:solidFill>
                  <a:schemeClr val="bg1"/>
                </a:solidFill>
                <a:latin typeface="Cambria"/>
              </a:defRPr>
            </a:lvl2pPr>
            <a:lvl3pPr>
              <a:defRPr sz="1800" b="1" i="0" u="sng">
                <a:solidFill>
                  <a:schemeClr val="bg1"/>
                </a:solidFill>
                <a:latin typeface="Cambria"/>
              </a:defRPr>
            </a:lvl3pPr>
            <a:lvl4pPr>
              <a:defRPr sz="1800" b="1" i="0" u="sng">
                <a:solidFill>
                  <a:schemeClr val="bg1"/>
                </a:solidFill>
                <a:latin typeface="Cambria"/>
              </a:defRPr>
            </a:lvl4pPr>
            <a:lvl5pPr>
              <a:defRPr sz="1800" b="1" i="0" u="sng">
                <a:solidFill>
                  <a:schemeClr val="bg1"/>
                </a:solidFill>
                <a:latin typeface="Cambria"/>
              </a:defRPr>
            </a:lvl5pPr>
          </a:lstStyle>
          <a:p>
            <a:pPr lvl="0"/>
            <a:r>
              <a:rPr lang="it-IT" dirty="0" smtClean="0"/>
              <a:t>10%</a:t>
            </a:r>
            <a:endParaRPr lang="it-IT" dirty="0"/>
          </a:p>
        </p:txBody>
      </p:sp>
      <p:sp>
        <p:nvSpPr>
          <p:cNvPr id="9" name="Segnaposto testo 14"/>
          <p:cNvSpPr>
            <a:spLocks noGrp="1"/>
          </p:cNvSpPr>
          <p:nvPr>
            <p:ph type="body" sz="quarter" idx="15" hasCustomPrompt="1"/>
          </p:nvPr>
        </p:nvSpPr>
        <p:spPr>
          <a:xfrm>
            <a:off x="2057400" y="4322763"/>
            <a:ext cx="711200" cy="452437"/>
          </a:xfrm>
          <a:prstGeom prst="rect">
            <a:avLst/>
          </a:prstGeom>
        </p:spPr>
        <p:txBody>
          <a:bodyPr vert="horz"/>
          <a:lstStyle>
            <a:lvl1pPr marL="0" indent="0">
              <a:buNone/>
              <a:defRPr sz="1800" b="1" i="0" u="sng">
                <a:solidFill>
                  <a:schemeClr val="accent2"/>
                </a:solidFill>
                <a:latin typeface="Cambria"/>
              </a:defRPr>
            </a:lvl1pPr>
            <a:lvl2pPr>
              <a:defRPr sz="1800" b="1" i="0" u="sng">
                <a:solidFill>
                  <a:schemeClr val="bg1"/>
                </a:solidFill>
                <a:latin typeface="Cambria"/>
              </a:defRPr>
            </a:lvl2pPr>
            <a:lvl3pPr>
              <a:defRPr sz="1800" b="1" i="0" u="sng">
                <a:solidFill>
                  <a:schemeClr val="bg1"/>
                </a:solidFill>
                <a:latin typeface="Cambria"/>
              </a:defRPr>
            </a:lvl3pPr>
            <a:lvl4pPr>
              <a:defRPr sz="1800" b="1" i="0" u="sng">
                <a:solidFill>
                  <a:schemeClr val="bg1"/>
                </a:solidFill>
                <a:latin typeface="Cambria"/>
              </a:defRPr>
            </a:lvl4pPr>
            <a:lvl5pPr>
              <a:defRPr sz="1800" b="1" i="0" u="sng">
                <a:solidFill>
                  <a:schemeClr val="bg1"/>
                </a:solidFill>
                <a:latin typeface="Cambria"/>
              </a:defRPr>
            </a:lvl5pPr>
          </a:lstStyle>
          <a:p>
            <a:pPr lvl="0"/>
            <a:r>
              <a:rPr lang="it-IT" dirty="0" smtClean="0"/>
              <a:t>23%</a:t>
            </a:r>
            <a:endParaRPr lang="it-IT" dirty="0"/>
          </a:p>
        </p:txBody>
      </p:sp>
      <p:sp>
        <p:nvSpPr>
          <p:cNvPr id="8" name="Segnaposto testo 14"/>
          <p:cNvSpPr>
            <a:spLocks noGrp="1"/>
          </p:cNvSpPr>
          <p:nvPr>
            <p:ph type="body" sz="quarter" idx="14" hasCustomPrompt="1"/>
          </p:nvPr>
        </p:nvSpPr>
        <p:spPr>
          <a:xfrm>
            <a:off x="6064250" y="2316163"/>
            <a:ext cx="711200" cy="452437"/>
          </a:xfrm>
          <a:prstGeom prst="rect">
            <a:avLst/>
          </a:prstGeom>
        </p:spPr>
        <p:txBody>
          <a:bodyPr vert="horz"/>
          <a:lstStyle>
            <a:lvl1pPr marL="0" indent="0">
              <a:buNone/>
              <a:defRPr sz="1800" b="1" i="0" u="sng">
                <a:solidFill>
                  <a:schemeClr val="bg1">
                    <a:lumMod val="75000"/>
                  </a:schemeClr>
                </a:solidFill>
                <a:latin typeface="Cambria"/>
              </a:defRPr>
            </a:lvl1pPr>
            <a:lvl2pPr>
              <a:defRPr sz="1800" b="1" i="0" u="sng">
                <a:solidFill>
                  <a:schemeClr val="bg1"/>
                </a:solidFill>
                <a:latin typeface="Cambria"/>
              </a:defRPr>
            </a:lvl2pPr>
            <a:lvl3pPr>
              <a:defRPr sz="1800" b="1" i="0" u="sng">
                <a:solidFill>
                  <a:schemeClr val="bg1"/>
                </a:solidFill>
                <a:latin typeface="Cambria"/>
              </a:defRPr>
            </a:lvl3pPr>
            <a:lvl4pPr>
              <a:defRPr sz="1800" b="1" i="0" u="sng">
                <a:solidFill>
                  <a:schemeClr val="bg1"/>
                </a:solidFill>
                <a:latin typeface="Cambria"/>
              </a:defRPr>
            </a:lvl4pPr>
            <a:lvl5pPr>
              <a:defRPr sz="1800" b="1" i="0" u="sng">
                <a:solidFill>
                  <a:schemeClr val="bg1"/>
                </a:solidFill>
                <a:latin typeface="Cambria"/>
              </a:defRPr>
            </a:lvl5pPr>
          </a:lstStyle>
          <a:p>
            <a:pPr lvl="0"/>
            <a:r>
              <a:rPr lang="it-IT" dirty="0" smtClean="0"/>
              <a:t>59%</a:t>
            </a:r>
            <a:endParaRPr lang="it-IT" dirty="0"/>
          </a:p>
        </p:txBody>
      </p:sp>
    </p:spTree>
    <p:extLst>
      <p:ext uri="{BB962C8B-B14F-4D97-AF65-F5344CB8AC3E}">
        <p14:creationId xmlns:p14="http://schemas.microsoft.com/office/powerpoint/2010/main" val="2869443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IRCLE GRAPH">
    <p:spTree>
      <p:nvGrpSpPr>
        <p:cNvPr id="1" name=""/>
        <p:cNvGrpSpPr/>
        <p:nvPr/>
      </p:nvGrpSpPr>
      <p:grpSpPr>
        <a:xfrm>
          <a:off x="0" y="0"/>
          <a:ext cx="0" cy="0"/>
          <a:chOff x="0" y="0"/>
          <a:chExt cx="0" cy="0"/>
        </a:xfrm>
      </p:grpSpPr>
      <p:graphicFrame>
        <p:nvGraphicFramePr>
          <p:cNvPr id="5" name="Grafico 4"/>
          <p:cNvGraphicFramePr/>
          <p:nvPr>
            <p:extLst>
              <p:ext uri="{D42A27DB-BD31-4B8C-83A1-F6EECF244321}">
                <p14:modId xmlns:p14="http://schemas.microsoft.com/office/powerpoint/2010/main" val="3091922607"/>
              </p:ext>
            </p:extLst>
          </p:nvPr>
        </p:nvGraphicFramePr>
        <p:xfrm>
          <a:off x="2381250" y="2456664"/>
          <a:ext cx="5073650" cy="3449622"/>
        </p:xfrm>
        <a:graphic>
          <a:graphicData uri="http://schemas.openxmlformats.org/drawingml/2006/chart">
            <c:chart xmlns:c="http://schemas.openxmlformats.org/drawingml/2006/chart" xmlns:r="http://schemas.openxmlformats.org/officeDocument/2006/relationships" r:id="rId2"/>
          </a:graphicData>
        </a:graphic>
      </p:graphicFrame>
      <p:sp>
        <p:nvSpPr>
          <p:cNvPr id="6" name="Segnaposto titolo 1"/>
          <p:cNvSpPr>
            <a:spLocks noGrp="1"/>
          </p:cNvSpPr>
          <p:nvPr>
            <p:ph type="title" hasCustomPrompt="1"/>
          </p:nvPr>
        </p:nvSpPr>
        <p:spPr>
          <a:xfrm>
            <a:off x="457200" y="983607"/>
            <a:ext cx="8229600" cy="620794"/>
          </a:xfrm>
          <a:prstGeom prst="rect">
            <a:avLst/>
          </a:prstGeom>
        </p:spPr>
        <p:txBody>
          <a:bodyPr vert="horz" lIns="91440" tIns="45720" rIns="91440" bIns="45720" rtlCol="0" anchor="ctr">
            <a:noAutofit/>
          </a:bodyPr>
          <a:lstStyle>
            <a:lvl1pPr>
              <a:defRPr baseline="0"/>
            </a:lvl1pPr>
          </a:lstStyle>
          <a:p>
            <a:r>
              <a:rPr lang="it-IT" dirty="0" smtClean="0"/>
              <a:t>CIRCLE </a:t>
            </a:r>
            <a:r>
              <a:rPr lang="it-IT" dirty="0" err="1" smtClean="0"/>
              <a:t>Graph</a:t>
            </a:r>
            <a:endParaRPr lang="it-IT" dirty="0"/>
          </a:p>
        </p:txBody>
      </p:sp>
      <p:sp>
        <p:nvSpPr>
          <p:cNvPr id="10" name="Segnaposto testo 14"/>
          <p:cNvSpPr>
            <a:spLocks noGrp="1"/>
          </p:cNvSpPr>
          <p:nvPr>
            <p:ph type="body" sz="quarter" idx="14" hasCustomPrompt="1"/>
          </p:nvPr>
        </p:nvSpPr>
        <p:spPr>
          <a:xfrm>
            <a:off x="2070100" y="3097213"/>
            <a:ext cx="711200" cy="452437"/>
          </a:xfrm>
          <a:prstGeom prst="rect">
            <a:avLst/>
          </a:prstGeom>
        </p:spPr>
        <p:txBody>
          <a:bodyPr vert="horz"/>
          <a:lstStyle>
            <a:lvl1pPr marL="0" indent="0">
              <a:buNone/>
              <a:defRPr sz="1800" b="1" i="0" u="sng">
                <a:solidFill>
                  <a:schemeClr val="bg1">
                    <a:lumMod val="75000"/>
                  </a:schemeClr>
                </a:solidFill>
                <a:latin typeface="Cambria"/>
              </a:defRPr>
            </a:lvl1pPr>
            <a:lvl2pPr>
              <a:defRPr sz="1800" b="1" i="0" u="sng">
                <a:solidFill>
                  <a:schemeClr val="bg1"/>
                </a:solidFill>
                <a:latin typeface="Cambria"/>
              </a:defRPr>
            </a:lvl2pPr>
            <a:lvl3pPr>
              <a:defRPr sz="1800" b="1" i="0" u="sng">
                <a:solidFill>
                  <a:schemeClr val="bg1"/>
                </a:solidFill>
                <a:latin typeface="Cambria"/>
              </a:defRPr>
            </a:lvl3pPr>
            <a:lvl4pPr>
              <a:defRPr sz="1800" b="1" i="0" u="sng">
                <a:solidFill>
                  <a:schemeClr val="bg1"/>
                </a:solidFill>
                <a:latin typeface="Cambria"/>
              </a:defRPr>
            </a:lvl4pPr>
            <a:lvl5pPr>
              <a:defRPr sz="1800" b="1" i="0" u="sng">
                <a:solidFill>
                  <a:schemeClr val="bg1"/>
                </a:solidFill>
                <a:latin typeface="Cambria"/>
              </a:defRPr>
            </a:lvl5pPr>
          </a:lstStyle>
          <a:p>
            <a:pPr lvl="0"/>
            <a:r>
              <a:rPr lang="it-IT" dirty="0" smtClean="0"/>
              <a:t>27%</a:t>
            </a:r>
            <a:endParaRPr lang="it-IT" dirty="0"/>
          </a:p>
        </p:txBody>
      </p:sp>
      <p:sp>
        <p:nvSpPr>
          <p:cNvPr id="11" name="Segnaposto testo 14"/>
          <p:cNvSpPr>
            <a:spLocks noGrp="1"/>
          </p:cNvSpPr>
          <p:nvPr>
            <p:ph type="body" sz="quarter" idx="15" hasCustomPrompt="1"/>
          </p:nvPr>
        </p:nvSpPr>
        <p:spPr>
          <a:xfrm>
            <a:off x="3727450" y="2021690"/>
            <a:ext cx="711200" cy="452437"/>
          </a:xfrm>
          <a:prstGeom prst="rect">
            <a:avLst/>
          </a:prstGeom>
        </p:spPr>
        <p:txBody>
          <a:bodyPr vert="horz"/>
          <a:lstStyle>
            <a:lvl1pPr marL="0" indent="0">
              <a:buNone/>
              <a:defRPr sz="1800" b="1" i="0" u="sng">
                <a:solidFill>
                  <a:schemeClr val="accent2"/>
                </a:solidFill>
                <a:latin typeface="Cambria"/>
              </a:defRPr>
            </a:lvl1pPr>
            <a:lvl2pPr>
              <a:defRPr sz="1800" b="1" i="0" u="sng">
                <a:solidFill>
                  <a:schemeClr val="bg1"/>
                </a:solidFill>
                <a:latin typeface="Cambria"/>
              </a:defRPr>
            </a:lvl2pPr>
            <a:lvl3pPr>
              <a:defRPr sz="1800" b="1" i="0" u="sng">
                <a:solidFill>
                  <a:schemeClr val="bg1"/>
                </a:solidFill>
                <a:latin typeface="Cambria"/>
              </a:defRPr>
            </a:lvl3pPr>
            <a:lvl4pPr>
              <a:defRPr sz="1800" b="1" i="0" u="sng">
                <a:solidFill>
                  <a:schemeClr val="bg1"/>
                </a:solidFill>
                <a:latin typeface="Cambria"/>
              </a:defRPr>
            </a:lvl4pPr>
            <a:lvl5pPr>
              <a:defRPr sz="1800" b="1" i="0" u="sng">
                <a:solidFill>
                  <a:schemeClr val="bg1"/>
                </a:solidFill>
                <a:latin typeface="Cambria"/>
              </a:defRPr>
            </a:lvl5pPr>
          </a:lstStyle>
          <a:p>
            <a:pPr lvl="0"/>
            <a:r>
              <a:rPr lang="it-IT" dirty="0" smtClean="0"/>
              <a:t>3%</a:t>
            </a:r>
            <a:endParaRPr lang="it-IT" dirty="0"/>
          </a:p>
        </p:txBody>
      </p:sp>
      <p:sp>
        <p:nvSpPr>
          <p:cNvPr id="12" name="Segnaposto testo 14"/>
          <p:cNvSpPr>
            <a:spLocks noGrp="1"/>
          </p:cNvSpPr>
          <p:nvPr>
            <p:ph type="body" sz="quarter" idx="16" hasCustomPrompt="1"/>
          </p:nvPr>
        </p:nvSpPr>
        <p:spPr>
          <a:xfrm>
            <a:off x="5143500" y="2326745"/>
            <a:ext cx="711200" cy="452437"/>
          </a:xfrm>
          <a:prstGeom prst="rect">
            <a:avLst/>
          </a:prstGeom>
        </p:spPr>
        <p:txBody>
          <a:bodyPr vert="horz"/>
          <a:lstStyle>
            <a:lvl1pPr marL="0" indent="0">
              <a:buNone/>
              <a:defRPr sz="1800" b="1" i="0" u="sng">
                <a:solidFill>
                  <a:schemeClr val="accent3"/>
                </a:solidFill>
                <a:latin typeface="Cambria"/>
              </a:defRPr>
            </a:lvl1pPr>
            <a:lvl2pPr>
              <a:defRPr sz="1800" b="1" i="0" u="sng">
                <a:solidFill>
                  <a:schemeClr val="bg1"/>
                </a:solidFill>
                <a:latin typeface="Cambria"/>
              </a:defRPr>
            </a:lvl2pPr>
            <a:lvl3pPr>
              <a:defRPr sz="1800" b="1" i="0" u="sng">
                <a:solidFill>
                  <a:schemeClr val="bg1"/>
                </a:solidFill>
                <a:latin typeface="Cambria"/>
              </a:defRPr>
            </a:lvl3pPr>
            <a:lvl4pPr>
              <a:defRPr sz="1800" b="1" i="0" u="sng">
                <a:solidFill>
                  <a:schemeClr val="bg1"/>
                </a:solidFill>
                <a:latin typeface="Cambria"/>
              </a:defRPr>
            </a:lvl4pPr>
            <a:lvl5pPr>
              <a:defRPr sz="1800" b="1" i="0" u="sng">
                <a:solidFill>
                  <a:schemeClr val="bg1"/>
                </a:solidFill>
                <a:latin typeface="Cambria"/>
              </a:defRPr>
            </a:lvl5pPr>
          </a:lstStyle>
          <a:p>
            <a:pPr lvl="0"/>
            <a:r>
              <a:rPr lang="it-IT" dirty="0" smtClean="0"/>
              <a:t>17%</a:t>
            </a:r>
            <a:endParaRPr lang="it-IT" dirty="0"/>
          </a:p>
        </p:txBody>
      </p:sp>
      <p:sp>
        <p:nvSpPr>
          <p:cNvPr id="13" name="Segnaposto testo 14"/>
          <p:cNvSpPr>
            <a:spLocks noGrp="1"/>
          </p:cNvSpPr>
          <p:nvPr>
            <p:ph type="body" sz="quarter" idx="17" hasCustomPrompt="1"/>
          </p:nvPr>
        </p:nvSpPr>
        <p:spPr>
          <a:xfrm>
            <a:off x="5143500" y="5512064"/>
            <a:ext cx="711200" cy="452437"/>
          </a:xfrm>
          <a:prstGeom prst="rect">
            <a:avLst/>
          </a:prstGeom>
        </p:spPr>
        <p:txBody>
          <a:bodyPr vert="horz"/>
          <a:lstStyle>
            <a:lvl1pPr marL="0" indent="0">
              <a:buNone/>
              <a:defRPr sz="1800" b="1" i="0" u="sng">
                <a:solidFill>
                  <a:schemeClr val="accent4"/>
                </a:solidFill>
                <a:latin typeface="Cambria"/>
              </a:defRPr>
            </a:lvl1pPr>
            <a:lvl2pPr>
              <a:defRPr sz="1800" b="1" i="0" u="sng">
                <a:solidFill>
                  <a:schemeClr val="bg1"/>
                </a:solidFill>
                <a:latin typeface="Cambria"/>
              </a:defRPr>
            </a:lvl2pPr>
            <a:lvl3pPr>
              <a:defRPr sz="1800" b="1" i="0" u="sng">
                <a:solidFill>
                  <a:schemeClr val="bg1"/>
                </a:solidFill>
                <a:latin typeface="Cambria"/>
              </a:defRPr>
            </a:lvl3pPr>
            <a:lvl4pPr>
              <a:defRPr sz="1800" b="1" i="0" u="sng">
                <a:solidFill>
                  <a:schemeClr val="bg1"/>
                </a:solidFill>
                <a:latin typeface="Cambria"/>
              </a:defRPr>
            </a:lvl4pPr>
            <a:lvl5pPr>
              <a:defRPr sz="1800" b="1" i="0" u="sng">
                <a:solidFill>
                  <a:schemeClr val="bg1"/>
                </a:solidFill>
                <a:latin typeface="Cambria"/>
              </a:defRPr>
            </a:lvl5pPr>
          </a:lstStyle>
          <a:p>
            <a:pPr lvl="0"/>
            <a:r>
              <a:rPr lang="it-IT" dirty="0" smtClean="0"/>
              <a:t>53%</a:t>
            </a:r>
            <a:endParaRPr lang="it-IT" dirty="0"/>
          </a:p>
        </p:txBody>
      </p:sp>
    </p:spTree>
    <p:extLst>
      <p:ext uri="{BB962C8B-B14F-4D97-AF65-F5344CB8AC3E}">
        <p14:creationId xmlns:p14="http://schemas.microsoft.com/office/powerpoint/2010/main" val="852063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7" name="Segnaposto titolo 1"/>
          <p:cNvSpPr>
            <a:spLocks noGrp="1"/>
          </p:cNvSpPr>
          <p:nvPr>
            <p:ph type="title" hasCustomPrompt="1"/>
          </p:nvPr>
        </p:nvSpPr>
        <p:spPr>
          <a:xfrm>
            <a:off x="457200" y="983607"/>
            <a:ext cx="8229600" cy="620794"/>
          </a:xfrm>
          <a:prstGeom prst="rect">
            <a:avLst/>
          </a:prstGeom>
        </p:spPr>
        <p:txBody>
          <a:bodyPr vert="horz" lIns="91440" tIns="45720" rIns="91440" bIns="45720" rtlCol="0" anchor="ctr">
            <a:noAutofit/>
          </a:bodyPr>
          <a:lstStyle>
            <a:lvl1pPr>
              <a:defRPr baseline="0"/>
            </a:lvl1pPr>
          </a:lstStyle>
          <a:p>
            <a:r>
              <a:rPr lang="it-IT" dirty="0" smtClean="0"/>
              <a:t>ONE COLUMN TEXT</a:t>
            </a:r>
            <a:endParaRPr lang="it-IT" dirty="0"/>
          </a:p>
        </p:txBody>
      </p:sp>
      <p:sp>
        <p:nvSpPr>
          <p:cNvPr id="13" name="Segnaposto testo 12"/>
          <p:cNvSpPr>
            <a:spLocks noGrp="1"/>
          </p:cNvSpPr>
          <p:nvPr>
            <p:ph type="body" sz="quarter" idx="11" hasCustomPrompt="1"/>
          </p:nvPr>
        </p:nvSpPr>
        <p:spPr>
          <a:xfrm>
            <a:off x="635000" y="2038350"/>
            <a:ext cx="7778750" cy="3892550"/>
          </a:xfrm>
          <a:prstGeom prst="rect">
            <a:avLst/>
          </a:prstGeom>
        </p:spPr>
        <p:txBody>
          <a:bodyPr vert="horz"/>
          <a:lstStyle>
            <a:lvl1pPr marL="0" marR="0" indent="0" algn="l" defTabSz="457200" rtl="0" eaLnBrk="1" fontAlgn="auto" latinLnBrk="0" hangingPunct="1">
              <a:lnSpc>
                <a:spcPct val="90000"/>
              </a:lnSpc>
              <a:spcBef>
                <a:spcPct val="20000"/>
              </a:spcBef>
              <a:spcAft>
                <a:spcPts val="0"/>
              </a:spcAft>
              <a:buClrTx/>
              <a:buSzTx/>
              <a:buFont typeface="Arial"/>
              <a:buNone/>
              <a:tabLst/>
              <a:defRPr sz="1800">
                <a:solidFill>
                  <a:srgbClr val="B2A594"/>
                </a:solidFill>
                <a:latin typeface="Cambria"/>
              </a:defRPr>
            </a:lvl1pPr>
          </a:lstStyle>
          <a:p>
            <a:pPr marL="0" marR="0" lvl="0" indent="0" algn="l" defTabSz="457200" rtl="0" eaLnBrk="1" fontAlgn="auto" latinLnBrk="0" hangingPunct="1">
              <a:lnSpc>
                <a:spcPct val="90000"/>
              </a:lnSpc>
              <a:spcBef>
                <a:spcPct val="20000"/>
              </a:spcBef>
              <a:spcAft>
                <a:spcPts val="0"/>
              </a:spcAft>
              <a:buClrTx/>
              <a:buSzTx/>
              <a:buFont typeface="Arial"/>
              <a:buNone/>
              <a:tabLst/>
              <a:defRPr/>
            </a:pPr>
            <a:r>
              <a:rPr lang="ro-RO" dirty="0" smtClean="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Duis aute irure dolor in reprehenderit in voluptate velit esse cillum dolore eu fugiat nulla pariatur. Excepteur sint occaecat cupidatat non proident, sunt in culpa qui officia deserunt mollit anim id est laborum. Duis aute irure dolor</a:t>
            </a:r>
            <a:endParaRPr lang="it-IT" dirty="0"/>
          </a:p>
        </p:txBody>
      </p:sp>
      <p:sp>
        <p:nvSpPr>
          <p:cNvPr id="15" name="Segnaposto testo 14"/>
          <p:cNvSpPr>
            <a:spLocks noGrp="1"/>
          </p:cNvSpPr>
          <p:nvPr>
            <p:ph type="body" sz="quarter" idx="12" hasCustomPrompt="1"/>
          </p:nvPr>
        </p:nvSpPr>
        <p:spPr>
          <a:xfrm>
            <a:off x="635000" y="1712913"/>
            <a:ext cx="3117850" cy="357187"/>
          </a:xfrm>
          <a:prstGeom prst="rect">
            <a:avLst/>
          </a:prstGeom>
        </p:spPr>
        <p:txBody>
          <a:bodyPr vert="horz"/>
          <a:lstStyle>
            <a:lvl1pPr marL="0" indent="0">
              <a:buNone/>
              <a:defRPr sz="1800" b="1" i="0" u="sng">
                <a:solidFill>
                  <a:srgbClr val="B2A594"/>
                </a:solidFill>
                <a:latin typeface="Cambria"/>
              </a:defRPr>
            </a:lvl1pPr>
            <a:lvl2pPr>
              <a:defRPr sz="1800" b="1" i="0" u="sng">
                <a:solidFill>
                  <a:schemeClr val="bg1"/>
                </a:solidFill>
                <a:latin typeface="Cambria"/>
              </a:defRPr>
            </a:lvl2pPr>
            <a:lvl3pPr>
              <a:defRPr sz="1800" b="1" i="0" u="sng">
                <a:solidFill>
                  <a:schemeClr val="bg1"/>
                </a:solidFill>
                <a:latin typeface="Cambria"/>
              </a:defRPr>
            </a:lvl3pPr>
            <a:lvl4pPr>
              <a:defRPr sz="1800" b="1" i="0" u="sng">
                <a:solidFill>
                  <a:schemeClr val="bg1"/>
                </a:solidFill>
                <a:latin typeface="Cambria"/>
              </a:defRPr>
            </a:lvl4pPr>
            <a:lvl5pPr>
              <a:defRPr sz="1800" b="1" i="0" u="sng">
                <a:solidFill>
                  <a:schemeClr val="bg1"/>
                </a:solidFill>
                <a:latin typeface="Cambria"/>
              </a:defRPr>
            </a:lvl5pPr>
          </a:lstStyle>
          <a:p>
            <a:pPr lvl="0"/>
            <a:r>
              <a:rPr lang="it-IT" dirty="0" smtClean="0"/>
              <a:t>01.Title</a:t>
            </a:r>
            <a:endParaRPr lang="it-IT" dirty="0"/>
          </a:p>
        </p:txBody>
      </p:sp>
      <p:sp>
        <p:nvSpPr>
          <p:cNvPr id="5" name="CasellaDiTesto 4"/>
          <p:cNvSpPr txBox="1"/>
          <p:nvPr userDrawn="1"/>
        </p:nvSpPr>
        <p:spPr>
          <a:xfrm>
            <a:off x="9549192" y="1206882"/>
            <a:ext cx="184666" cy="369332"/>
          </a:xfrm>
          <a:prstGeom prst="rect">
            <a:avLst/>
          </a:prstGeom>
          <a:noFill/>
        </p:spPr>
        <p:txBody>
          <a:bodyPr wrap="none" rtlCol="0">
            <a:spAutoFit/>
          </a:bodyPr>
          <a:lstStyle/>
          <a:p>
            <a:endParaRPr lang="it-IT" b="1" i="0" u="sng" baseline="0" dirty="0" smtClean="0">
              <a:solidFill>
                <a:schemeClr val="bg1"/>
              </a:solidFill>
              <a:latin typeface="Cambria"/>
            </a:endParaRPr>
          </a:p>
        </p:txBody>
      </p:sp>
    </p:spTree>
    <p:extLst>
      <p:ext uri="{BB962C8B-B14F-4D97-AF65-F5344CB8AC3E}">
        <p14:creationId xmlns:p14="http://schemas.microsoft.com/office/powerpoint/2010/main" val="852063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sp>
        <p:nvSpPr>
          <p:cNvPr id="7" name="Segnaposto titolo 1"/>
          <p:cNvSpPr>
            <a:spLocks noGrp="1"/>
          </p:cNvSpPr>
          <p:nvPr>
            <p:ph type="title" hasCustomPrompt="1"/>
          </p:nvPr>
        </p:nvSpPr>
        <p:spPr>
          <a:xfrm>
            <a:off x="457200" y="983607"/>
            <a:ext cx="8229600" cy="620794"/>
          </a:xfrm>
          <a:prstGeom prst="rect">
            <a:avLst/>
          </a:prstGeom>
        </p:spPr>
        <p:txBody>
          <a:bodyPr vert="horz" lIns="91440" tIns="45720" rIns="91440" bIns="45720" rtlCol="0" anchor="ctr">
            <a:noAutofit/>
          </a:bodyPr>
          <a:lstStyle>
            <a:lvl1pPr>
              <a:defRPr baseline="0"/>
            </a:lvl1pPr>
          </a:lstStyle>
          <a:p>
            <a:r>
              <a:rPr lang="it-IT" dirty="0" smtClean="0"/>
              <a:t>TWO COLUMN TEXT</a:t>
            </a:r>
            <a:endParaRPr lang="it-IT" dirty="0"/>
          </a:p>
        </p:txBody>
      </p:sp>
      <p:sp>
        <p:nvSpPr>
          <p:cNvPr id="10" name="Segnaposto testo 12"/>
          <p:cNvSpPr>
            <a:spLocks noGrp="1"/>
          </p:cNvSpPr>
          <p:nvPr>
            <p:ph type="body" sz="quarter" idx="11" hasCustomPrompt="1"/>
          </p:nvPr>
        </p:nvSpPr>
        <p:spPr>
          <a:xfrm>
            <a:off x="635001" y="2038350"/>
            <a:ext cx="3549650" cy="3892550"/>
          </a:xfrm>
          <a:prstGeom prst="rect">
            <a:avLst/>
          </a:prstGeom>
        </p:spPr>
        <p:txBody>
          <a:bodyPr vert="horz"/>
          <a:lstStyle>
            <a:lvl1pPr marL="0" marR="0" indent="0" algn="l" defTabSz="457200" rtl="0" eaLnBrk="1" fontAlgn="auto" latinLnBrk="0" hangingPunct="1">
              <a:lnSpc>
                <a:spcPct val="90000"/>
              </a:lnSpc>
              <a:spcBef>
                <a:spcPct val="20000"/>
              </a:spcBef>
              <a:spcAft>
                <a:spcPts val="0"/>
              </a:spcAft>
              <a:buClrTx/>
              <a:buSzTx/>
              <a:buFont typeface="Arial"/>
              <a:buNone/>
              <a:tabLst/>
              <a:defRPr sz="1800">
                <a:solidFill>
                  <a:srgbClr val="B2A594"/>
                </a:solidFill>
                <a:latin typeface="Cambria"/>
              </a:defRPr>
            </a:lvl1pPr>
          </a:lstStyle>
          <a:p>
            <a:pPr marL="0" marR="0" lvl="0" indent="0" algn="l" defTabSz="457200" rtl="0" eaLnBrk="1" fontAlgn="auto" latinLnBrk="0" hangingPunct="1">
              <a:lnSpc>
                <a:spcPct val="90000"/>
              </a:lnSpc>
              <a:spcBef>
                <a:spcPct val="20000"/>
              </a:spcBef>
              <a:spcAft>
                <a:spcPts val="0"/>
              </a:spcAft>
              <a:buClrTx/>
              <a:buSzTx/>
              <a:buFont typeface="Arial"/>
              <a:buNone/>
              <a:tabLst/>
              <a:defRPr/>
            </a:pPr>
            <a:r>
              <a:rPr lang="ro-RO" dirty="0" smtClean="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a:t>
            </a:r>
            <a:endParaRPr lang="it-IT" dirty="0"/>
          </a:p>
        </p:txBody>
      </p:sp>
      <p:sp>
        <p:nvSpPr>
          <p:cNvPr id="11" name="Segnaposto testo 14"/>
          <p:cNvSpPr>
            <a:spLocks noGrp="1"/>
          </p:cNvSpPr>
          <p:nvPr>
            <p:ph type="body" sz="quarter" idx="12" hasCustomPrompt="1"/>
          </p:nvPr>
        </p:nvSpPr>
        <p:spPr>
          <a:xfrm>
            <a:off x="635000" y="1712913"/>
            <a:ext cx="2101850" cy="357187"/>
          </a:xfrm>
          <a:prstGeom prst="rect">
            <a:avLst/>
          </a:prstGeom>
        </p:spPr>
        <p:txBody>
          <a:bodyPr vert="horz"/>
          <a:lstStyle>
            <a:lvl1pPr marL="0" indent="0">
              <a:buNone/>
              <a:defRPr sz="1800" b="1" i="0" u="sng">
                <a:solidFill>
                  <a:srgbClr val="B2A594"/>
                </a:solidFill>
                <a:latin typeface="Cambria"/>
              </a:defRPr>
            </a:lvl1pPr>
            <a:lvl2pPr>
              <a:defRPr sz="1800" b="1" i="0" u="sng">
                <a:solidFill>
                  <a:schemeClr val="bg1"/>
                </a:solidFill>
                <a:latin typeface="Cambria"/>
              </a:defRPr>
            </a:lvl2pPr>
            <a:lvl3pPr>
              <a:defRPr sz="1800" b="1" i="0" u="sng">
                <a:solidFill>
                  <a:schemeClr val="bg1"/>
                </a:solidFill>
                <a:latin typeface="Cambria"/>
              </a:defRPr>
            </a:lvl3pPr>
            <a:lvl4pPr>
              <a:defRPr sz="1800" b="1" i="0" u="sng">
                <a:solidFill>
                  <a:schemeClr val="bg1"/>
                </a:solidFill>
                <a:latin typeface="Cambria"/>
              </a:defRPr>
            </a:lvl4pPr>
            <a:lvl5pPr>
              <a:defRPr sz="1800" b="1" i="0" u="sng">
                <a:solidFill>
                  <a:schemeClr val="bg1"/>
                </a:solidFill>
                <a:latin typeface="Cambria"/>
              </a:defRPr>
            </a:lvl5pPr>
          </a:lstStyle>
          <a:p>
            <a:pPr lvl="0"/>
            <a:r>
              <a:rPr lang="it-IT" dirty="0" smtClean="0"/>
              <a:t>01.Title</a:t>
            </a:r>
            <a:endParaRPr lang="it-IT" dirty="0"/>
          </a:p>
        </p:txBody>
      </p:sp>
      <p:sp>
        <p:nvSpPr>
          <p:cNvPr id="12" name="Segnaposto testo 12"/>
          <p:cNvSpPr>
            <a:spLocks noGrp="1"/>
          </p:cNvSpPr>
          <p:nvPr>
            <p:ph type="body" sz="quarter" idx="13" hasCustomPrompt="1"/>
          </p:nvPr>
        </p:nvSpPr>
        <p:spPr>
          <a:xfrm>
            <a:off x="4845051" y="2038350"/>
            <a:ext cx="3549650" cy="3892550"/>
          </a:xfrm>
          <a:prstGeom prst="rect">
            <a:avLst/>
          </a:prstGeom>
        </p:spPr>
        <p:txBody>
          <a:bodyPr vert="horz"/>
          <a:lstStyle>
            <a:lvl1pPr marL="0" marR="0" indent="0" algn="l" defTabSz="457200" rtl="0" eaLnBrk="1" fontAlgn="auto" latinLnBrk="0" hangingPunct="1">
              <a:lnSpc>
                <a:spcPct val="90000"/>
              </a:lnSpc>
              <a:spcBef>
                <a:spcPct val="20000"/>
              </a:spcBef>
              <a:spcAft>
                <a:spcPts val="0"/>
              </a:spcAft>
              <a:buClrTx/>
              <a:buSzTx/>
              <a:buFont typeface="Arial"/>
              <a:buNone/>
              <a:tabLst/>
              <a:defRPr sz="1800">
                <a:solidFill>
                  <a:srgbClr val="B2A594"/>
                </a:solidFill>
                <a:latin typeface="Cambria"/>
              </a:defRPr>
            </a:lvl1pPr>
          </a:lstStyle>
          <a:p>
            <a:pPr marL="0" marR="0" lvl="0" indent="0" algn="l" defTabSz="457200" rtl="0" eaLnBrk="1" fontAlgn="auto" latinLnBrk="0" hangingPunct="1">
              <a:lnSpc>
                <a:spcPct val="90000"/>
              </a:lnSpc>
              <a:spcBef>
                <a:spcPct val="20000"/>
              </a:spcBef>
              <a:spcAft>
                <a:spcPts val="0"/>
              </a:spcAft>
              <a:buClrTx/>
              <a:buSzTx/>
              <a:buFont typeface="Arial"/>
              <a:buNone/>
              <a:tabLst/>
              <a:defRPr/>
            </a:pPr>
            <a:r>
              <a:rPr lang="ro-RO" dirty="0" smtClean="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a:t>
            </a:r>
            <a:endParaRPr lang="it-IT" dirty="0"/>
          </a:p>
        </p:txBody>
      </p:sp>
      <p:sp>
        <p:nvSpPr>
          <p:cNvPr id="13" name="Segnaposto testo 14"/>
          <p:cNvSpPr>
            <a:spLocks noGrp="1"/>
          </p:cNvSpPr>
          <p:nvPr>
            <p:ph type="body" sz="quarter" idx="14" hasCustomPrompt="1"/>
          </p:nvPr>
        </p:nvSpPr>
        <p:spPr>
          <a:xfrm>
            <a:off x="4845050" y="1712913"/>
            <a:ext cx="2101850" cy="357187"/>
          </a:xfrm>
          <a:prstGeom prst="rect">
            <a:avLst/>
          </a:prstGeom>
        </p:spPr>
        <p:txBody>
          <a:bodyPr vert="horz"/>
          <a:lstStyle>
            <a:lvl1pPr marL="0" indent="0">
              <a:buNone/>
              <a:defRPr sz="1800" b="1" i="0" u="sng">
                <a:solidFill>
                  <a:srgbClr val="B2A594"/>
                </a:solidFill>
                <a:latin typeface="Cambria"/>
              </a:defRPr>
            </a:lvl1pPr>
            <a:lvl2pPr>
              <a:defRPr sz="1800" b="1" i="0" u="sng">
                <a:solidFill>
                  <a:schemeClr val="bg1"/>
                </a:solidFill>
                <a:latin typeface="Cambria"/>
              </a:defRPr>
            </a:lvl2pPr>
            <a:lvl3pPr>
              <a:defRPr sz="1800" b="1" i="0" u="sng">
                <a:solidFill>
                  <a:schemeClr val="bg1"/>
                </a:solidFill>
                <a:latin typeface="Cambria"/>
              </a:defRPr>
            </a:lvl3pPr>
            <a:lvl4pPr>
              <a:defRPr sz="1800" b="1" i="0" u="sng">
                <a:solidFill>
                  <a:schemeClr val="bg1"/>
                </a:solidFill>
                <a:latin typeface="Cambria"/>
              </a:defRPr>
            </a:lvl4pPr>
            <a:lvl5pPr>
              <a:defRPr sz="1800" b="1" i="0" u="sng">
                <a:solidFill>
                  <a:schemeClr val="bg1"/>
                </a:solidFill>
                <a:latin typeface="Cambria"/>
              </a:defRPr>
            </a:lvl5pPr>
          </a:lstStyle>
          <a:p>
            <a:pPr lvl="0"/>
            <a:r>
              <a:rPr lang="it-IT" dirty="0" smtClean="0"/>
              <a:t>02.Title</a:t>
            </a:r>
            <a:endParaRPr lang="it-IT" dirty="0"/>
          </a:p>
        </p:txBody>
      </p:sp>
    </p:spTree>
    <p:extLst>
      <p:ext uri="{BB962C8B-B14F-4D97-AF65-F5344CB8AC3E}">
        <p14:creationId xmlns:p14="http://schemas.microsoft.com/office/powerpoint/2010/main" val="67513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HREE COLUMN TEXT">
    <p:spTree>
      <p:nvGrpSpPr>
        <p:cNvPr id="1" name=""/>
        <p:cNvGrpSpPr/>
        <p:nvPr/>
      </p:nvGrpSpPr>
      <p:grpSpPr>
        <a:xfrm>
          <a:off x="0" y="0"/>
          <a:ext cx="0" cy="0"/>
          <a:chOff x="0" y="0"/>
          <a:chExt cx="0" cy="0"/>
        </a:xfrm>
      </p:grpSpPr>
      <p:sp>
        <p:nvSpPr>
          <p:cNvPr id="7" name="Segnaposto titolo 1"/>
          <p:cNvSpPr>
            <a:spLocks noGrp="1"/>
          </p:cNvSpPr>
          <p:nvPr>
            <p:ph type="title" hasCustomPrompt="1"/>
          </p:nvPr>
        </p:nvSpPr>
        <p:spPr>
          <a:xfrm>
            <a:off x="457200" y="983607"/>
            <a:ext cx="8229600" cy="620794"/>
          </a:xfrm>
          <a:prstGeom prst="rect">
            <a:avLst/>
          </a:prstGeom>
        </p:spPr>
        <p:txBody>
          <a:bodyPr vert="horz" lIns="91440" tIns="45720" rIns="91440" bIns="45720" rtlCol="0" anchor="ctr">
            <a:noAutofit/>
          </a:bodyPr>
          <a:lstStyle>
            <a:lvl1pPr>
              <a:defRPr baseline="0"/>
            </a:lvl1pPr>
          </a:lstStyle>
          <a:p>
            <a:r>
              <a:rPr lang="it-IT" dirty="0" smtClean="0"/>
              <a:t>THREE COLUMN TEXT</a:t>
            </a:r>
            <a:endParaRPr lang="it-IT" dirty="0"/>
          </a:p>
        </p:txBody>
      </p:sp>
      <p:sp>
        <p:nvSpPr>
          <p:cNvPr id="10" name="Segnaposto testo 12"/>
          <p:cNvSpPr>
            <a:spLocks noGrp="1"/>
          </p:cNvSpPr>
          <p:nvPr>
            <p:ph type="body" sz="quarter" idx="11" hasCustomPrompt="1"/>
          </p:nvPr>
        </p:nvSpPr>
        <p:spPr>
          <a:xfrm>
            <a:off x="635001" y="2038350"/>
            <a:ext cx="2298699" cy="3892550"/>
          </a:xfrm>
          <a:prstGeom prst="rect">
            <a:avLst/>
          </a:prstGeom>
        </p:spPr>
        <p:txBody>
          <a:bodyPr vert="horz"/>
          <a:lstStyle>
            <a:lvl1pPr marL="0" marR="0" indent="0" algn="l" defTabSz="457200" rtl="0" eaLnBrk="1" fontAlgn="auto" latinLnBrk="0" hangingPunct="1">
              <a:lnSpc>
                <a:spcPct val="90000"/>
              </a:lnSpc>
              <a:spcBef>
                <a:spcPct val="20000"/>
              </a:spcBef>
              <a:spcAft>
                <a:spcPts val="0"/>
              </a:spcAft>
              <a:buClrTx/>
              <a:buSzTx/>
              <a:buFont typeface="Arial"/>
              <a:buNone/>
              <a:tabLst/>
              <a:defRPr sz="1800">
                <a:solidFill>
                  <a:srgbClr val="B2A594"/>
                </a:solidFill>
                <a:latin typeface="Cambria"/>
              </a:defRPr>
            </a:lvl1pPr>
          </a:lstStyle>
          <a:p>
            <a:pPr marL="0" marR="0" lvl="0" indent="0" algn="l" defTabSz="457200" rtl="0" eaLnBrk="1" fontAlgn="auto" latinLnBrk="0" hangingPunct="1">
              <a:lnSpc>
                <a:spcPct val="90000"/>
              </a:lnSpc>
              <a:spcBef>
                <a:spcPct val="20000"/>
              </a:spcBef>
              <a:spcAft>
                <a:spcPts val="0"/>
              </a:spcAft>
              <a:buClrTx/>
              <a:buSzTx/>
              <a:buFont typeface="Arial"/>
              <a:buNone/>
              <a:tabLst/>
              <a:defRPr/>
            </a:pPr>
            <a:r>
              <a:rPr lang="ro-RO" dirty="0" smtClean="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a:t>
            </a:r>
            <a:endParaRPr lang="it-IT" dirty="0"/>
          </a:p>
        </p:txBody>
      </p:sp>
      <p:sp>
        <p:nvSpPr>
          <p:cNvPr id="11" name="Segnaposto testo 14"/>
          <p:cNvSpPr>
            <a:spLocks noGrp="1"/>
          </p:cNvSpPr>
          <p:nvPr>
            <p:ph type="body" sz="quarter" idx="12" hasCustomPrompt="1"/>
          </p:nvPr>
        </p:nvSpPr>
        <p:spPr>
          <a:xfrm>
            <a:off x="635000" y="1712913"/>
            <a:ext cx="2101850" cy="357187"/>
          </a:xfrm>
          <a:prstGeom prst="rect">
            <a:avLst/>
          </a:prstGeom>
        </p:spPr>
        <p:txBody>
          <a:bodyPr vert="horz"/>
          <a:lstStyle>
            <a:lvl1pPr marL="0" indent="0">
              <a:buNone/>
              <a:defRPr sz="1800" b="1" i="0" u="sng">
                <a:solidFill>
                  <a:srgbClr val="B2A594"/>
                </a:solidFill>
                <a:latin typeface="Cambria"/>
              </a:defRPr>
            </a:lvl1pPr>
            <a:lvl2pPr>
              <a:defRPr sz="1800" b="1" i="0" u="sng">
                <a:solidFill>
                  <a:schemeClr val="bg1"/>
                </a:solidFill>
                <a:latin typeface="Cambria"/>
              </a:defRPr>
            </a:lvl2pPr>
            <a:lvl3pPr>
              <a:defRPr sz="1800" b="1" i="0" u="sng">
                <a:solidFill>
                  <a:schemeClr val="bg1"/>
                </a:solidFill>
                <a:latin typeface="Cambria"/>
              </a:defRPr>
            </a:lvl3pPr>
            <a:lvl4pPr>
              <a:defRPr sz="1800" b="1" i="0" u="sng">
                <a:solidFill>
                  <a:schemeClr val="bg1"/>
                </a:solidFill>
                <a:latin typeface="Cambria"/>
              </a:defRPr>
            </a:lvl4pPr>
            <a:lvl5pPr>
              <a:defRPr sz="1800" b="1" i="0" u="sng">
                <a:solidFill>
                  <a:schemeClr val="bg1"/>
                </a:solidFill>
                <a:latin typeface="Cambria"/>
              </a:defRPr>
            </a:lvl5pPr>
          </a:lstStyle>
          <a:p>
            <a:pPr lvl="0"/>
            <a:r>
              <a:rPr lang="it-IT" dirty="0" smtClean="0"/>
              <a:t>01.Title</a:t>
            </a:r>
            <a:endParaRPr lang="it-IT" dirty="0"/>
          </a:p>
        </p:txBody>
      </p:sp>
      <p:sp>
        <p:nvSpPr>
          <p:cNvPr id="12" name="Segnaposto testo 12"/>
          <p:cNvSpPr>
            <a:spLocks noGrp="1"/>
          </p:cNvSpPr>
          <p:nvPr>
            <p:ph type="body" sz="quarter" idx="13" hasCustomPrompt="1"/>
          </p:nvPr>
        </p:nvSpPr>
        <p:spPr>
          <a:xfrm>
            <a:off x="6108701" y="2038350"/>
            <a:ext cx="2298699" cy="3892550"/>
          </a:xfrm>
          <a:prstGeom prst="rect">
            <a:avLst/>
          </a:prstGeom>
        </p:spPr>
        <p:txBody>
          <a:bodyPr vert="horz"/>
          <a:lstStyle>
            <a:lvl1pPr marL="0" marR="0" indent="0" algn="l" defTabSz="457200" rtl="0" eaLnBrk="1" fontAlgn="auto" latinLnBrk="0" hangingPunct="1">
              <a:lnSpc>
                <a:spcPct val="90000"/>
              </a:lnSpc>
              <a:spcBef>
                <a:spcPct val="20000"/>
              </a:spcBef>
              <a:spcAft>
                <a:spcPts val="0"/>
              </a:spcAft>
              <a:buClrTx/>
              <a:buSzTx/>
              <a:buFont typeface="Arial"/>
              <a:buNone/>
              <a:tabLst/>
              <a:defRPr sz="1800">
                <a:solidFill>
                  <a:srgbClr val="B2A594"/>
                </a:solidFill>
                <a:latin typeface="Cambria"/>
              </a:defRPr>
            </a:lvl1pPr>
          </a:lstStyle>
          <a:p>
            <a:pPr marL="0" marR="0" lvl="0" indent="0" algn="l" defTabSz="457200" rtl="0" eaLnBrk="1" fontAlgn="auto" latinLnBrk="0" hangingPunct="1">
              <a:lnSpc>
                <a:spcPct val="90000"/>
              </a:lnSpc>
              <a:spcBef>
                <a:spcPct val="20000"/>
              </a:spcBef>
              <a:spcAft>
                <a:spcPts val="0"/>
              </a:spcAft>
              <a:buClrTx/>
              <a:buSzTx/>
              <a:buFont typeface="Arial"/>
              <a:buNone/>
              <a:tabLst/>
              <a:defRPr/>
            </a:pPr>
            <a:r>
              <a:rPr lang="ro-RO" dirty="0" smtClean="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a:t>
            </a:r>
            <a:endParaRPr lang="it-IT" dirty="0"/>
          </a:p>
        </p:txBody>
      </p:sp>
      <p:sp>
        <p:nvSpPr>
          <p:cNvPr id="13" name="Segnaposto testo 14"/>
          <p:cNvSpPr>
            <a:spLocks noGrp="1"/>
          </p:cNvSpPr>
          <p:nvPr>
            <p:ph type="body" sz="quarter" idx="14" hasCustomPrompt="1"/>
          </p:nvPr>
        </p:nvSpPr>
        <p:spPr>
          <a:xfrm>
            <a:off x="6108700" y="1712913"/>
            <a:ext cx="2101850" cy="357187"/>
          </a:xfrm>
          <a:prstGeom prst="rect">
            <a:avLst/>
          </a:prstGeom>
        </p:spPr>
        <p:txBody>
          <a:bodyPr vert="horz"/>
          <a:lstStyle>
            <a:lvl1pPr marL="0" indent="0">
              <a:buNone/>
              <a:defRPr sz="1800" b="1" i="0" u="sng">
                <a:solidFill>
                  <a:srgbClr val="B2A594"/>
                </a:solidFill>
                <a:latin typeface="Cambria"/>
              </a:defRPr>
            </a:lvl1pPr>
            <a:lvl2pPr>
              <a:defRPr sz="1800" b="1" i="0" u="sng">
                <a:solidFill>
                  <a:schemeClr val="bg1"/>
                </a:solidFill>
                <a:latin typeface="Cambria"/>
              </a:defRPr>
            </a:lvl2pPr>
            <a:lvl3pPr>
              <a:defRPr sz="1800" b="1" i="0" u="sng">
                <a:solidFill>
                  <a:schemeClr val="bg1"/>
                </a:solidFill>
                <a:latin typeface="Cambria"/>
              </a:defRPr>
            </a:lvl3pPr>
            <a:lvl4pPr>
              <a:defRPr sz="1800" b="1" i="0" u="sng">
                <a:solidFill>
                  <a:schemeClr val="bg1"/>
                </a:solidFill>
                <a:latin typeface="Cambria"/>
              </a:defRPr>
            </a:lvl4pPr>
            <a:lvl5pPr>
              <a:defRPr sz="1800" b="1" i="0" u="sng">
                <a:solidFill>
                  <a:schemeClr val="bg1"/>
                </a:solidFill>
                <a:latin typeface="Cambria"/>
              </a:defRPr>
            </a:lvl5pPr>
          </a:lstStyle>
          <a:p>
            <a:pPr lvl="0"/>
            <a:r>
              <a:rPr lang="it-IT" dirty="0" smtClean="0"/>
              <a:t>03.Title</a:t>
            </a:r>
            <a:endParaRPr lang="it-IT" dirty="0"/>
          </a:p>
        </p:txBody>
      </p:sp>
      <p:sp>
        <p:nvSpPr>
          <p:cNvPr id="14" name="Segnaposto testo 12"/>
          <p:cNvSpPr>
            <a:spLocks noGrp="1"/>
          </p:cNvSpPr>
          <p:nvPr>
            <p:ph type="body" sz="quarter" idx="15" hasCustomPrompt="1"/>
          </p:nvPr>
        </p:nvSpPr>
        <p:spPr>
          <a:xfrm>
            <a:off x="3333751" y="2038350"/>
            <a:ext cx="2298699" cy="3892550"/>
          </a:xfrm>
          <a:prstGeom prst="rect">
            <a:avLst/>
          </a:prstGeom>
        </p:spPr>
        <p:txBody>
          <a:bodyPr vert="horz"/>
          <a:lstStyle>
            <a:lvl1pPr marL="0" marR="0" indent="0" algn="l" defTabSz="457200" rtl="0" eaLnBrk="1" fontAlgn="auto" latinLnBrk="0" hangingPunct="1">
              <a:lnSpc>
                <a:spcPct val="90000"/>
              </a:lnSpc>
              <a:spcBef>
                <a:spcPct val="20000"/>
              </a:spcBef>
              <a:spcAft>
                <a:spcPts val="0"/>
              </a:spcAft>
              <a:buClrTx/>
              <a:buSzTx/>
              <a:buFont typeface="Arial"/>
              <a:buNone/>
              <a:tabLst/>
              <a:defRPr sz="1800">
                <a:solidFill>
                  <a:srgbClr val="B2A594"/>
                </a:solidFill>
                <a:latin typeface="Cambria"/>
              </a:defRPr>
            </a:lvl1pPr>
          </a:lstStyle>
          <a:p>
            <a:pPr marL="0" marR="0" lvl="0" indent="0" algn="l" defTabSz="457200" rtl="0" eaLnBrk="1" fontAlgn="auto" latinLnBrk="0" hangingPunct="1">
              <a:lnSpc>
                <a:spcPct val="90000"/>
              </a:lnSpc>
              <a:spcBef>
                <a:spcPct val="20000"/>
              </a:spcBef>
              <a:spcAft>
                <a:spcPts val="0"/>
              </a:spcAft>
              <a:buClrTx/>
              <a:buSzTx/>
              <a:buFont typeface="Arial"/>
              <a:buNone/>
              <a:tabLst/>
              <a:defRPr/>
            </a:pPr>
            <a:r>
              <a:rPr lang="ro-RO" dirty="0" smtClean="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a:t>
            </a:r>
            <a:endParaRPr lang="it-IT" dirty="0"/>
          </a:p>
        </p:txBody>
      </p:sp>
      <p:sp>
        <p:nvSpPr>
          <p:cNvPr id="15" name="Segnaposto testo 14"/>
          <p:cNvSpPr>
            <a:spLocks noGrp="1"/>
          </p:cNvSpPr>
          <p:nvPr>
            <p:ph type="body" sz="quarter" idx="16" hasCustomPrompt="1"/>
          </p:nvPr>
        </p:nvSpPr>
        <p:spPr>
          <a:xfrm>
            <a:off x="3333750" y="1712913"/>
            <a:ext cx="2101850" cy="357187"/>
          </a:xfrm>
          <a:prstGeom prst="rect">
            <a:avLst/>
          </a:prstGeom>
        </p:spPr>
        <p:txBody>
          <a:bodyPr vert="horz"/>
          <a:lstStyle>
            <a:lvl1pPr marL="0" indent="0">
              <a:buNone/>
              <a:defRPr sz="1800" b="1" i="0" u="sng">
                <a:solidFill>
                  <a:srgbClr val="B2A594"/>
                </a:solidFill>
                <a:latin typeface="Cambria"/>
              </a:defRPr>
            </a:lvl1pPr>
            <a:lvl2pPr>
              <a:defRPr sz="1800" b="1" i="0" u="sng">
                <a:solidFill>
                  <a:schemeClr val="bg1"/>
                </a:solidFill>
                <a:latin typeface="Cambria"/>
              </a:defRPr>
            </a:lvl2pPr>
            <a:lvl3pPr>
              <a:defRPr sz="1800" b="1" i="0" u="sng">
                <a:solidFill>
                  <a:schemeClr val="bg1"/>
                </a:solidFill>
                <a:latin typeface="Cambria"/>
              </a:defRPr>
            </a:lvl3pPr>
            <a:lvl4pPr>
              <a:defRPr sz="1800" b="1" i="0" u="sng">
                <a:solidFill>
                  <a:schemeClr val="bg1"/>
                </a:solidFill>
                <a:latin typeface="Cambria"/>
              </a:defRPr>
            </a:lvl4pPr>
            <a:lvl5pPr>
              <a:defRPr sz="1800" b="1" i="0" u="sng">
                <a:solidFill>
                  <a:schemeClr val="bg1"/>
                </a:solidFill>
                <a:latin typeface="Cambria"/>
              </a:defRPr>
            </a:lvl5pPr>
          </a:lstStyle>
          <a:p>
            <a:pPr lvl="0"/>
            <a:r>
              <a:rPr lang="it-IT" dirty="0" smtClean="0"/>
              <a:t>02.Title</a:t>
            </a:r>
            <a:endParaRPr lang="it-IT" dirty="0"/>
          </a:p>
        </p:txBody>
      </p:sp>
    </p:spTree>
    <p:extLst>
      <p:ext uri="{BB962C8B-B14F-4D97-AF65-F5344CB8AC3E}">
        <p14:creationId xmlns:p14="http://schemas.microsoft.com/office/powerpoint/2010/main" val="3558078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AGE 4:3">
    <p:spTree>
      <p:nvGrpSpPr>
        <p:cNvPr id="1" name=""/>
        <p:cNvGrpSpPr/>
        <p:nvPr/>
      </p:nvGrpSpPr>
      <p:grpSpPr>
        <a:xfrm>
          <a:off x="0" y="0"/>
          <a:ext cx="0" cy="0"/>
          <a:chOff x="0" y="0"/>
          <a:chExt cx="0" cy="0"/>
        </a:xfrm>
      </p:grpSpPr>
      <p:sp>
        <p:nvSpPr>
          <p:cNvPr id="10" name="Segnaposto titolo 1"/>
          <p:cNvSpPr>
            <a:spLocks noGrp="1"/>
          </p:cNvSpPr>
          <p:nvPr>
            <p:ph type="title" hasCustomPrompt="1"/>
          </p:nvPr>
        </p:nvSpPr>
        <p:spPr>
          <a:xfrm>
            <a:off x="457200" y="983607"/>
            <a:ext cx="8229600" cy="620794"/>
          </a:xfrm>
          <a:prstGeom prst="rect">
            <a:avLst/>
          </a:prstGeom>
        </p:spPr>
        <p:txBody>
          <a:bodyPr vert="horz" lIns="91440" tIns="45720" rIns="91440" bIns="45720" rtlCol="0" anchor="ctr">
            <a:noAutofit/>
          </a:bodyPr>
          <a:lstStyle>
            <a:lvl1pPr>
              <a:defRPr baseline="0"/>
            </a:lvl1pPr>
          </a:lstStyle>
          <a:p>
            <a:r>
              <a:rPr lang="it-IT" dirty="0" smtClean="0"/>
              <a:t>Image 4:3</a:t>
            </a:r>
            <a:endParaRPr lang="it-IT" dirty="0"/>
          </a:p>
        </p:txBody>
      </p:sp>
      <p:sp>
        <p:nvSpPr>
          <p:cNvPr id="12" name="Segnaposto immagine 11"/>
          <p:cNvSpPr>
            <a:spLocks noGrp="1" noChangeAspect="1"/>
          </p:cNvSpPr>
          <p:nvPr>
            <p:ph type="pic" sz="quarter" idx="10" hasCustomPrompt="1"/>
          </p:nvPr>
        </p:nvSpPr>
        <p:spPr>
          <a:xfrm>
            <a:off x="2052000" y="2000250"/>
            <a:ext cx="5040000" cy="3780000"/>
          </a:xfrm>
          <a:prstGeom prst="rect">
            <a:avLst/>
          </a:prstGeom>
        </p:spPr>
        <p:txBody>
          <a:bodyPr vert="horz"/>
          <a:lstStyle>
            <a:lvl1pPr marL="0" indent="0">
              <a:buNone/>
              <a:defRPr sz="1200" baseline="0">
                <a:solidFill>
                  <a:srgbClr val="B2A594"/>
                </a:solidFill>
                <a:latin typeface="Cambria"/>
                <a:cs typeface="Cambria"/>
              </a:defRPr>
            </a:lvl1pPr>
          </a:lstStyle>
          <a:p>
            <a:r>
              <a:rPr lang="it-IT" dirty="0" err="1" smtClean="0"/>
              <a:t>Insert</a:t>
            </a:r>
            <a:r>
              <a:rPr lang="it-IT" dirty="0" smtClean="0"/>
              <a:t> Image 4:3</a:t>
            </a:r>
            <a:endParaRPr lang="it-IT" dirty="0"/>
          </a:p>
        </p:txBody>
      </p:sp>
    </p:spTree>
    <p:extLst>
      <p:ext uri="{BB962C8B-B14F-4D97-AF65-F5344CB8AC3E}">
        <p14:creationId xmlns:p14="http://schemas.microsoft.com/office/powerpoint/2010/main" val="1867488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MAGE 4:3 WITH TEXT">
    <p:spTree>
      <p:nvGrpSpPr>
        <p:cNvPr id="1" name=""/>
        <p:cNvGrpSpPr/>
        <p:nvPr/>
      </p:nvGrpSpPr>
      <p:grpSpPr>
        <a:xfrm>
          <a:off x="0" y="0"/>
          <a:ext cx="0" cy="0"/>
          <a:chOff x="0" y="0"/>
          <a:chExt cx="0" cy="0"/>
        </a:xfrm>
      </p:grpSpPr>
      <p:sp>
        <p:nvSpPr>
          <p:cNvPr id="3" name="Segnaposto titolo 1"/>
          <p:cNvSpPr>
            <a:spLocks noGrp="1"/>
          </p:cNvSpPr>
          <p:nvPr>
            <p:ph type="title" hasCustomPrompt="1"/>
          </p:nvPr>
        </p:nvSpPr>
        <p:spPr>
          <a:xfrm>
            <a:off x="457200" y="983607"/>
            <a:ext cx="8229600" cy="620794"/>
          </a:xfrm>
          <a:prstGeom prst="rect">
            <a:avLst/>
          </a:prstGeom>
        </p:spPr>
        <p:txBody>
          <a:bodyPr vert="horz" lIns="91440" tIns="45720" rIns="91440" bIns="45720" rtlCol="0" anchor="ctr">
            <a:noAutofit/>
          </a:bodyPr>
          <a:lstStyle>
            <a:lvl1pPr>
              <a:defRPr baseline="0"/>
            </a:lvl1pPr>
          </a:lstStyle>
          <a:p>
            <a:r>
              <a:rPr lang="it-IT" dirty="0" smtClean="0"/>
              <a:t>Image 4:3</a:t>
            </a:r>
            <a:endParaRPr lang="it-IT" dirty="0"/>
          </a:p>
        </p:txBody>
      </p:sp>
      <p:sp>
        <p:nvSpPr>
          <p:cNvPr id="4" name="Segnaposto immagine 11"/>
          <p:cNvSpPr>
            <a:spLocks noGrp="1" noChangeAspect="1"/>
          </p:cNvSpPr>
          <p:nvPr>
            <p:ph type="pic" sz="quarter" idx="10" hasCustomPrompt="1"/>
          </p:nvPr>
        </p:nvSpPr>
        <p:spPr>
          <a:xfrm>
            <a:off x="699450" y="2000250"/>
            <a:ext cx="5040000" cy="3780000"/>
          </a:xfrm>
          <a:prstGeom prst="rect">
            <a:avLst/>
          </a:prstGeom>
        </p:spPr>
        <p:txBody>
          <a:bodyPr vert="horz"/>
          <a:lstStyle>
            <a:lvl1pPr marL="0" indent="0">
              <a:buNone/>
              <a:defRPr sz="1200" baseline="0">
                <a:solidFill>
                  <a:srgbClr val="B2A594"/>
                </a:solidFill>
                <a:latin typeface="Cambria"/>
                <a:cs typeface="Cambria"/>
              </a:defRPr>
            </a:lvl1pPr>
          </a:lstStyle>
          <a:p>
            <a:r>
              <a:rPr lang="it-IT" dirty="0" smtClean="0"/>
              <a:t>Image 4:3</a:t>
            </a:r>
            <a:endParaRPr lang="it-IT" dirty="0"/>
          </a:p>
        </p:txBody>
      </p:sp>
      <p:sp>
        <p:nvSpPr>
          <p:cNvPr id="5" name="Segnaposto testo 12"/>
          <p:cNvSpPr>
            <a:spLocks noGrp="1"/>
          </p:cNvSpPr>
          <p:nvPr>
            <p:ph type="body" sz="quarter" idx="13" hasCustomPrompt="1"/>
          </p:nvPr>
        </p:nvSpPr>
        <p:spPr>
          <a:xfrm>
            <a:off x="6108701" y="1905000"/>
            <a:ext cx="2298699" cy="3892550"/>
          </a:xfrm>
          <a:prstGeom prst="rect">
            <a:avLst/>
          </a:prstGeom>
        </p:spPr>
        <p:txBody>
          <a:bodyPr vert="horz"/>
          <a:lstStyle>
            <a:lvl1pPr marL="0" marR="0" indent="0" algn="l" defTabSz="457200" rtl="0" eaLnBrk="1" fontAlgn="auto" latinLnBrk="0" hangingPunct="1">
              <a:lnSpc>
                <a:spcPct val="90000"/>
              </a:lnSpc>
              <a:spcBef>
                <a:spcPct val="20000"/>
              </a:spcBef>
              <a:spcAft>
                <a:spcPts val="0"/>
              </a:spcAft>
              <a:buClrTx/>
              <a:buSzTx/>
              <a:buFont typeface="Arial"/>
              <a:buNone/>
              <a:tabLst/>
              <a:defRPr sz="1800">
                <a:solidFill>
                  <a:srgbClr val="B2A594"/>
                </a:solidFill>
                <a:latin typeface="Cambria"/>
              </a:defRPr>
            </a:lvl1pPr>
          </a:lstStyle>
          <a:p>
            <a:pPr marL="0" marR="0" lvl="0" indent="0" algn="l" defTabSz="457200" rtl="0" eaLnBrk="1" fontAlgn="auto" latinLnBrk="0" hangingPunct="1">
              <a:lnSpc>
                <a:spcPct val="90000"/>
              </a:lnSpc>
              <a:spcBef>
                <a:spcPct val="20000"/>
              </a:spcBef>
              <a:spcAft>
                <a:spcPts val="0"/>
              </a:spcAft>
              <a:buClrTx/>
              <a:buSzTx/>
              <a:buFont typeface="Arial"/>
              <a:buNone/>
              <a:tabLst/>
              <a:defRPr/>
            </a:pPr>
            <a:r>
              <a:rPr lang="ro-RO" dirty="0" smtClean="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a:t>
            </a:r>
            <a:endParaRPr lang="it-IT" dirty="0"/>
          </a:p>
        </p:txBody>
      </p:sp>
    </p:spTree>
    <p:extLst>
      <p:ext uri="{BB962C8B-B14F-4D97-AF65-F5344CB8AC3E}">
        <p14:creationId xmlns:p14="http://schemas.microsoft.com/office/powerpoint/2010/main" val="337308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MAGE 16:9">
    <p:spTree>
      <p:nvGrpSpPr>
        <p:cNvPr id="1" name=""/>
        <p:cNvGrpSpPr/>
        <p:nvPr/>
      </p:nvGrpSpPr>
      <p:grpSpPr>
        <a:xfrm>
          <a:off x="0" y="0"/>
          <a:ext cx="0" cy="0"/>
          <a:chOff x="0" y="0"/>
          <a:chExt cx="0" cy="0"/>
        </a:xfrm>
      </p:grpSpPr>
      <p:sp>
        <p:nvSpPr>
          <p:cNvPr id="6" name="Segnaposto titolo 1"/>
          <p:cNvSpPr>
            <a:spLocks noGrp="1"/>
          </p:cNvSpPr>
          <p:nvPr>
            <p:ph type="title" hasCustomPrompt="1"/>
          </p:nvPr>
        </p:nvSpPr>
        <p:spPr>
          <a:xfrm>
            <a:off x="457200" y="983607"/>
            <a:ext cx="8229600" cy="620794"/>
          </a:xfrm>
          <a:prstGeom prst="rect">
            <a:avLst/>
          </a:prstGeom>
        </p:spPr>
        <p:txBody>
          <a:bodyPr vert="horz" lIns="91440" tIns="45720" rIns="91440" bIns="45720" rtlCol="0" anchor="ctr">
            <a:noAutofit/>
          </a:bodyPr>
          <a:lstStyle>
            <a:lvl1pPr>
              <a:defRPr baseline="0"/>
            </a:lvl1pPr>
          </a:lstStyle>
          <a:p>
            <a:r>
              <a:rPr lang="it-IT" dirty="0" smtClean="0"/>
              <a:t>Image 16:9</a:t>
            </a:r>
            <a:endParaRPr lang="it-IT" dirty="0"/>
          </a:p>
        </p:txBody>
      </p:sp>
      <p:sp>
        <p:nvSpPr>
          <p:cNvPr id="7" name="Segnaposto immagine 11"/>
          <p:cNvSpPr>
            <a:spLocks noGrp="1" noChangeAspect="1"/>
          </p:cNvSpPr>
          <p:nvPr>
            <p:ph type="pic" sz="quarter" idx="10" hasCustomPrompt="1"/>
          </p:nvPr>
        </p:nvSpPr>
        <p:spPr>
          <a:xfrm>
            <a:off x="1212000" y="2000250"/>
            <a:ext cx="6720000" cy="3780000"/>
          </a:xfrm>
          <a:prstGeom prst="rect">
            <a:avLst/>
          </a:prstGeom>
        </p:spPr>
        <p:txBody>
          <a:bodyPr vert="horz"/>
          <a:lstStyle>
            <a:lvl1pPr marL="0" indent="0">
              <a:buNone/>
              <a:defRPr sz="1200" baseline="0">
                <a:solidFill>
                  <a:srgbClr val="B2A594"/>
                </a:solidFill>
                <a:latin typeface="Cambria"/>
                <a:cs typeface="Cambria"/>
              </a:defRPr>
            </a:lvl1pPr>
          </a:lstStyle>
          <a:p>
            <a:r>
              <a:rPr lang="it-IT" dirty="0" smtClean="0"/>
              <a:t>Image 16:9</a:t>
            </a:r>
            <a:endParaRPr lang="it-IT" dirty="0"/>
          </a:p>
        </p:txBody>
      </p:sp>
    </p:spTree>
    <p:extLst>
      <p:ext uri="{BB962C8B-B14F-4D97-AF65-F5344CB8AC3E}">
        <p14:creationId xmlns:p14="http://schemas.microsoft.com/office/powerpoint/2010/main" val="106757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VIDEO 4:3">
    <p:spTree>
      <p:nvGrpSpPr>
        <p:cNvPr id="1" name=""/>
        <p:cNvGrpSpPr/>
        <p:nvPr/>
      </p:nvGrpSpPr>
      <p:grpSpPr>
        <a:xfrm>
          <a:off x="0" y="0"/>
          <a:ext cx="0" cy="0"/>
          <a:chOff x="0" y="0"/>
          <a:chExt cx="0" cy="0"/>
        </a:xfrm>
      </p:grpSpPr>
      <p:sp>
        <p:nvSpPr>
          <p:cNvPr id="3" name="Segnaposto titolo 1"/>
          <p:cNvSpPr txBox="1">
            <a:spLocks/>
          </p:cNvSpPr>
          <p:nvPr/>
        </p:nvSpPr>
        <p:spPr>
          <a:xfrm>
            <a:off x="457200" y="983607"/>
            <a:ext cx="8229600" cy="62079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200" b="1" i="0" u="sng" kern="1200" cap="all" baseline="0">
                <a:solidFill>
                  <a:srgbClr val="766B5D"/>
                </a:solidFill>
                <a:latin typeface="Helvetica"/>
                <a:ea typeface="+mj-ea"/>
                <a:cs typeface="+mj-cs"/>
              </a:defRPr>
            </a:lvl1pPr>
          </a:lstStyle>
          <a:p>
            <a:r>
              <a:rPr lang="it-IT" dirty="0" smtClean="0"/>
              <a:t>VIDEO 4:3</a:t>
            </a:r>
            <a:endParaRPr lang="it-IT" dirty="0"/>
          </a:p>
        </p:txBody>
      </p:sp>
      <p:sp>
        <p:nvSpPr>
          <p:cNvPr id="6" name="Segnaposto risorsa multimediale 5"/>
          <p:cNvSpPr>
            <a:spLocks noGrp="1"/>
          </p:cNvSpPr>
          <p:nvPr>
            <p:ph type="media" sz="quarter" idx="10" hasCustomPrompt="1"/>
          </p:nvPr>
        </p:nvSpPr>
        <p:spPr>
          <a:xfrm>
            <a:off x="2052000" y="1955800"/>
            <a:ext cx="5040000" cy="3780000"/>
          </a:xfrm>
          <a:prstGeom prst="rect">
            <a:avLst/>
          </a:prstGeom>
        </p:spPr>
        <p:txBody>
          <a:bodyPr vert="horz"/>
          <a:lstStyle>
            <a:lvl1pPr marL="0" indent="0">
              <a:buNone/>
              <a:defRPr sz="1400" baseline="0">
                <a:solidFill>
                  <a:srgbClr val="B2A594"/>
                </a:solidFill>
              </a:defRPr>
            </a:lvl1pPr>
          </a:lstStyle>
          <a:p>
            <a:r>
              <a:rPr lang="it-IT" dirty="0" err="1" smtClean="0"/>
              <a:t>Insert</a:t>
            </a:r>
            <a:r>
              <a:rPr lang="it-IT" dirty="0" smtClean="0"/>
              <a:t> Video 4:3</a:t>
            </a:r>
            <a:endParaRPr lang="it-IT" dirty="0"/>
          </a:p>
        </p:txBody>
      </p:sp>
      <p:sp>
        <p:nvSpPr>
          <p:cNvPr id="4" name="Segnaposto titolo 1"/>
          <p:cNvSpPr txBox="1">
            <a:spLocks/>
          </p:cNvSpPr>
          <p:nvPr userDrawn="1"/>
        </p:nvSpPr>
        <p:spPr>
          <a:xfrm>
            <a:off x="457200" y="983607"/>
            <a:ext cx="8229600" cy="62079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200" b="1" i="0" u="sng" kern="1200" cap="all" baseline="0">
                <a:solidFill>
                  <a:srgbClr val="766B5D"/>
                </a:solidFill>
                <a:latin typeface="Helvetica"/>
                <a:ea typeface="+mj-ea"/>
                <a:cs typeface="+mj-cs"/>
              </a:defRPr>
            </a:lvl1pPr>
          </a:lstStyle>
          <a:p>
            <a:r>
              <a:rPr lang="it-IT" dirty="0" smtClean="0"/>
              <a:t>VIDEO 4:3</a:t>
            </a:r>
            <a:endParaRPr lang="it-IT" dirty="0"/>
          </a:p>
        </p:txBody>
      </p:sp>
    </p:spTree>
    <p:extLst>
      <p:ext uri="{BB962C8B-B14F-4D97-AF65-F5344CB8AC3E}">
        <p14:creationId xmlns:p14="http://schemas.microsoft.com/office/powerpoint/2010/main" val="83280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VIDEO 4:3 WITH TEXT">
    <p:spTree>
      <p:nvGrpSpPr>
        <p:cNvPr id="1" name=""/>
        <p:cNvGrpSpPr/>
        <p:nvPr/>
      </p:nvGrpSpPr>
      <p:grpSpPr>
        <a:xfrm>
          <a:off x="0" y="0"/>
          <a:ext cx="0" cy="0"/>
          <a:chOff x="0" y="0"/>
          <a:chExt cx="0" cy="0"/>
        </a:xfrm>
      </p:grpSpPr>
      <p:sp>
        <p:nvSpPr>
          <p:cNvPr id="3" name="Segnaposto titolo 1"/>
          <p:cNvSpPr txBox="1">
            <a:spLocks/>
          </p:cNvSpPr>
          <p:nvPr/>
        </p:nvSpPr>
        <p:spPr>
          <a:xfrm>
            <a:off x="457200" y="983607"/>
            <a:ext cx="8229600" cy="62079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200" b="1" i="0" u="sng" kern="1200" cap="all" baseline="0">
                <a:solidFill>
                  <a:srgbClr val="766B5D"/>
                </a:solidFill>
                <a:latin typeface="Helvetica"/>
                <a:ea typeface="+mj-ea"/>
                <a:cs typeface="+mj-cs"/>
              </a:defRPr>
            </a:lvl1pPr>
          </a:lstStyle>
          <a:p>
            <a:r>
              <a:rPr lang="it-IT" dirty="0" smtClean="0"/>
              <a:t>VIDEO 4:3 WITH TEXT</a:t>
            </a:r>
            <a:endParaRPr lang="it-IT" dirty="0"/>
          </a:p>
        </p:txBody>
      </p:sp>
      <p:sp>
        <p:nvSpPr>
          <p:cNvPr id="4" name="Segnaposto risorsa multimediale 5"/>
          <p:cNvSpPr>
            <a:spLocks noGrp="1"/>
          </p:cNvSpPr>
          <p:nvPr>
            <p:ph type="media" sz="quarter" idx="10" hasCustomPrompt="1"/>
          </p:nvPr>
        </p:nvSpPr>
        <p:spPr>
          <a:xfrm>
            <a:off x="718500" y="1955800"/>
            <a:ext cx="5040000" cy="3780000"/>
          </a:xfrm>
          <a:prstGeom prst="rect">
            <a:avLst/>
          </a:prstGeom>
        </p:spPr>
        <p:txBody>
          <a:bodyPr vert="horz"/>
          <a:lstStyle>
            <a:lvl1pPr marL="0" indent="0">
              <a:buNone/>
              <a:defRPr sz="1400" baseline="0">
                <a:solidFill>
                  <a:srgbClr val="B2A594"/>
                </a:solidFill>
              </a:defRPr>
            </a:lvl1pPr>
          </a:lstStyle>
          <a:p>
            <a:r>
              <a:rPr lang="it-IT" dirty="0" err="1" smtClean="0"/>
              <a:t>Insert</a:t>
            </a:r>
            <a:r>
              <a:rPr lang="it-IT" dirty="0" smtClean="0"/>
              <a:t> Video 4:3</a:t>
            </a:r>
            <a:endParaRPr lang="it-IT" dirty="0"/>
          </a:p>
        </p:txBody>
      </p:sp>
      <p:sp>
        <p:nvSpPr>
          <p:cNvPr id="5" name="Segnaposto testo 12"/>
          <p:cNvSpPr>
            <a:spLocks noGrp="1"/>
          </p:cNvSpPr>
          <p:nvPr>
            <p:ph type="body" sz="quarter" idx="13" hasCustomPrompt="1"/>
          </p:nvPr>
        </p:nvSpPr>
        <p:spPr>
          <a:xfrm>
            <a:off x="6108701" y="1905000"/>
            <a:ext cx="2298699" cy="3892550"/>
          </a:xfrm>
          <a:prstGeom prst="rect">
            <a:avLst/>
          </a:prstGeom>
        </p:spPr>
        <p:txBody>
          <a:bodyPr vert="horz"/>
          <a:lstStyle>
            <a:lvl1pPr marL="0" marR="0" indent="0" algn="l" defTabSz="457200" rtl="0" eaLnBrk="1" fontAlgn="auto" latinLnBrk="0" hangingPunct="1">
              <a:lnSpc>
                <a:spcPct val="90000"/>
              </a:lnSpc>
              <a:spcBef>
                <a:spcPct val="20000"/>
              </a:spcBef>
              <a:spcAft>
                <a:spcPts val="0"/>
              </a:spcAft>
              <a:buClrTx/>
              <a:buSzTx/>
              <a:buFont typeface="Arial"/>
              <a:buNone/>
              <a:tabLst/>
              <a:defRPr sz="1800">
                <a:solidFill>
                  <a:srgbClr val="B2A594"/>
                </a:solidFill>
                <a:latin typeface="Cambria"/>
              </a:defRPr>
            </a:lvl1pPr>
          </a:lstStyle>
          <a:p>
            <a:pPr marL="0" marR="0" lvl="0" indent="0" algn="l" defTabSz="457200" rtl="0" eaLnBrk="1" fontAlgn="auto" latinLnBrk="0" hangingPunct="1">
              <a:lnSpc>
                <a:spcPct val="90000"/>
              </a:lnSpc>
              <a:spcBef>
                <a:spcPct val="20000"/>
              </a:spcBef>
              <a:spcAft>
                <a:spcPts val="0"/>
              </a:spcAft>
              <a:buClrTx/>
              <a:buSzTx/>
              <a:buFont typeface="Arial"/>
              <a:buNone/>
              <a:tabLst/>
              <a:defRPr/>
            </a:pPr>
            <a:r>
              <a:rPr lang="ro-RO" dirty="0" smtClean="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a:t>
            </a:r>
            <a:endParaRPr lang="it-IT" dirty="0"/>
          </a:p>
        </p:txBody>
      </p:sp>
      <p:sp>
        <p:nvSpPr>
          <p:cNvPr id="6" name="Segnaposto titolo 1"/>
          <p:cNvSpPr txBox="1">
            <a:spLocks/>
          </p:cNvSpPr>
          <p:nvPr userDrawn="1"/>
        </p:nvSpPr>
        <p:spPr>
          <a:xfrm>
            <a:off x="457200" y="983607"/>
            <a:ext cx="8229600" cy="62079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200" b="1" i="0" u="sng" kern="1200" cap="all" baseline="0">
                <a:solidFill>
                  <a:srgbClr val="766B5D"/>
                </a:solidFill>
                <a:latin typeface="Helvetica"/>
                <a:ea typeface="+mj-ea"/>
                <a:cs typeface="+mj-cs"/>
              </a:defRPr>
            </a:lvl1pPr>
          </a:lstStyle>
          <a:p>
            <a:r>
              <a:rPr lang="it-IT" dirty="0" smtClean="0"/>
              <a:t>VIDEO 4:3 WITH TEXT</a:t>
            </a:r>
            <a:endParaRPr lang="it-IT" dirty="0"/>
          </a:p>
        </p:txBody>
      </p:sp>
    </p:spTree>
    <p:extLst>
      <p:ext uri="{BB962C8B-B14F-4D97-AF65-F5344CB8AC3E}">
        <p14:creationId xmlns:p14="http://schemas.microsoft.com/office/powerpoint/2010/main" val="1877018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Connettore 1 9"/>
          <p:cNvCxnSpPr/>
          <p:nvPr userDrawn="1"/>
        </p:nvCxnSpPr>
        <p:spPr>
          <a:xfrm>
            <a:off x="711200" y="736600"/>
            <a:ext cx="7715250" cy="0"/>
          </a:xfrm>
          <a:prstGeom prst="line">
            <a:avLst/>
          </a:prstGeom>
          <a:ln w="3175">
            <a:solidFill>
              <a:srgbClr val="766B5D"/>
            </a:solidFill>
          </a:ln>
          <a:effectLst/>
        </p:spPr>
        <p:style>
          <a:lnRef idx="2">
            <a:schemeClr val="dk1"/>
          </a:lnRef>
          <a:fillRef idx="0">
            <a:schemeClr val="dk1"/>
          </a:fillRef>
          <a:effectRef idx="1">
            <a:schemeClr val="dk1"/>
          </a:effectRef>
          <a:fontRef idx="minor">
            <a:schemeClr val="tx1"/>
          </a:fontRef>
        </p:style>
      </p:cxnSp>
      <p:cxnSp>
        <p:nvCxnSpPr>
          <p:cNvPr id="11" name="Connettore 1 10"/>
          <p:cNvCxnSpPr/>
          <p:nvPr userDrawn="1"/>
        </p:nvCxnSpPr>
        <p:spPr>
          <a:xfrm>
            <a:off x="711200" y="6172200"/>
            <a:ext cx="7715250" cy="0"/>
          </a:xfrm>
          <a:prstGeom prst="line">
            <a:avLst/>
          </a:prstGeom>
          <a:ln w="3175">
            <a:solidFill>
              <a:srgbClr val="766B5D"/>
            </a:solidFill>
          </a:ln>
          <a:effectLst/>
        </p:spPr>
        <p:style>
          <a:lnRef idx="2">
            <a:schemeClr val="dk1"/>
          </a:lnRef>
          <a:fillRef idx="0">
            <a:schemeClr val="dk1"/>
          </a:fillRef>
          <a:effectRef idx="1">
            <a:schemeClr val="dk1"/>
          </a:effectRef>
          <a:fontRef idx="minor">
            <a:schemeClr val="tx1"/>
          </a:fontRef>
        </p:style>
      </p:cxnSp>
      <p:pic>
        <p:nvPicPr>
          <p:cNvPr id="13" name="Immagine 12" descr="LOGO PPT.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567031" y="6403975"/>
            <a:ext cx="1799996" cy="170710"/>
          </a:xfrm>
          <a:prstGeom prst="rect">
            <a:avLst/>
          </a:prstGeom>
        </p:spPr>
      </p:pic>
      <p:pic>
        <p:nvPicPr>
          <p:cNvPr id="4" name="Immagine 3" descr="Home Experience.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3061665" y="269640"/>
            <a:ext cx="3020669" cy="335291"/>
          </a:xfrm>
          <a:prstGeom prst="rect">
            <a:avLst/>
          </a:prstGeom>
        </p:spPr>
      </p:pic>
    </p:spTree>
    <p:extLst>
      <p:ext uri="{BB962C8B-B14F-4D97-AF65-F5344CB8AC3E}">
        <p14:creationId xmlns:p14="http://schemas.microsoft.com/office/powerpoint/2010/main" val="226757912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txStyles>
    <p:titleStyle>
      <a:lvl1pPr algn="ctr" defTabSz="457200" rtl="0" eaLnBrk="1" latinLnBrk="0" hangingPunct="1">
        <a:spcBef>
          <a:spcPct val="0"/>
        </a:spcBef>
        <a:buNone/>
        <a:defRPr sz="4200" b="1" i="0" u="sng" kern="1200" cap="all">
          <a:solidFill>
            <a:srgbClr val="766B5D"/>
          </a:solidFill>
          <a:latin typeface="Helvetica"/>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emf"/><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35.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 Id="rId9" Type="http://schemas.openxmlformats.org/officeDocument/2006/relationships/image" Target="../media/image62.jpg"/></Relationships>
</file>

<file path=ppt/slides/_rels/slide36.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4.jpg"/><Relationship Id="rId7" Type="http://schemas.openxmlformats.org/officeDocument/2006/relationships/image" Target="../media/image68.jpg"/><Relationship Id="rId2" Type="http://schemas.openxmlformats.org/officeDocument/2006/relationships/image" Target="../media/image63.jpg"/><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 Id="rId9" Type="http://schemas.openxmlformats.org/officeDocument/2006/relationships/image" Target="../media/image70.jp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jpe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76.jp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9.jpg"/><Relationship Id="rId2" Type="http://schemas.openxmlformats.org/officeDocument/2006/relationships/image" Target="../media/image84.jpg"/><Relationship Id="rId1" Type="http://schemas.openxmlformats.org/officeDocument/2006/relationships/slideLayout" Target="../slideLayouts/slideLayout2.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jpg"/></Relationships>
</file>

<file path=ppt/slides/_rels/slide41.xml.rels><?xml version="1.0" encoding="UTF-8" standalone="yes"?>
<Relationships xmlns="http://schemas.openxmlformats.org/package/2006/relationships"><Relationship Id="rId3" Type="http://schemas.openxmlformats.org/officeDocument/2006/relationships/image" Target="../media/image91.jpg"/><Relationship Id="rId7" Type="http://schemas.openxmlformats.org/officeDocument/2006/relationships/image" Target="../media/image95.jpg"/><Relationship Id="rId2" Type="http://schemas.openxmlformats.org/officeDocument/2006/relationships/image" Target="../media/image90.jpg"/><Relationship Id="rId1" Type="http://schemas.openxmlformats.org/officeDocument/2006/relationships/slideLayout" Target="../slideLayouts/slideLayout2.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96.jpeg"/></Relationships>
</file>

<file path=ppt/slides/_rels/slide4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4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jpeg"/></Relationships>
</file>

<file path=ppt/slides/_rels/slide4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3.emf"/></Relationships>
</file>

<file path=ppt/slides/_rels/slide51.xml.rels><?xml version="1.0" encoding="UTF-8" standalone="yes"?>
<Relationships xmlns="http://schemas.openxmlformats.org/package/2006/relationships"><Relationship Id="rId3" Type="http://schemas.openxmlformats.org/officeDocument/2006/relationships/image" Target="../media/image118.jpg"/><Relationship Id="rId7" Type="http://schemas.openxmlformats.org/officeDocument/2006/relationships/image" Target="../media/image122.jpg"/><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21.jpg"/><Relationship Id="rId5" Type="http://schemas.openxmlformats.org/officeDocument/2006/relationships/image" Target="../media/image120.jpg"/><Relationship Id="rId4" Type="http://schemas.openxmlformats.org/officeDocument/2006/relationships/image" Target="../media/image119.jpg"/></Relationships>
</file>

<file path=ppt/slides/_rels/slide5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5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5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6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png"/><Relationship Id="rId3" Type="http://schemas.openxmlformats.org/officeDocument/2006/relationships/image" Target="../media/image147.png"/><Relationship Id="rId7" Type="http://schemas.openxmlformats.org/officeDocument/2006/relationships/image" Target="../media/image151.png"/><Relationship Id="rId12" Type="http://schemas.openxmlformats.org/officeDocument/2006/relationships/image" Target="../media/image156.png"/><Relationship Id="rId2" Type="http://schemas.openxmlformats.org/officeDocument/2006/relationships/image" Target="../media/image146.png"/><Relationship Id="rId16"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50.png"/><Relationship Id="rId11" Type="http://schemas.openxmlformats.org/officeDocument/2006/relationships/image" Target="../media/image155.png"/><Relationship Id="rId5" Type="http://schemas.openxmlformats.org/officeDocument/2006/relationships/image" Target="../media/image149.png"/><Relationship Id="rId15" Type="http://schemas.openxmlformats.org/officeDocument/2006/relationships/image" Target="../media/image159.pn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png"/><Relationship Id="rId14" Type="http://schemas.openxmlformats.org/officeDocument/2006/relationships/image" Target="../media/image158.png"/></Relationships>
</file>

<file path=ppt/slides/_rels/slide69.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2.png"/><Relationship Id="rId3" Type="http://schemas.openxmlformats.org/officeDocument/2006/relationships/image" Target="../media/image162.png"/><Relationship Id="rId7" Type="http://schemas.openxmlformats.org/officeDocument/2006/relationships/image" Target="../media/image166.png"/><Relationship Id="rId12" Type="http://schemas.openxmlformats.org/officeDocument/2006/relationships/image" Target="../media/image171.png"/><Relationship Id="rId2" Type="http://schemas.openxmlformats.org/officeDocument/2006/relationships/image" Target="../media/image161.png"/><Relationship Id="rId16"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65.png"/><Relationship Id="rId11" Type="http://schemas.openxmlformats.org/officeDocument/2006/relationships/image" Target="../media/image170.png"/><Relationship Id="rId5" Type="http://schemas.openxmlformats.org/officeDocument/2006/relationships/image" Target="../media/image164.png"/><Relationship Id="rId15" Type="http://schemas.openxmlformats.org/officeDocument/2006/relationships/image" Target="../media/image174.pn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png"/><Relationship Id="rId14" Type="http://schemas.openxmlformats.org/officeDocument/2006/relationships/image" Target="../media/image173.pn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177.jpeg"/><Relationship Id="rId7" Type="http://schemas.openxmlformats.org/officeDocument/2006/relationships/image" Target="../media/image181.jpeg"/><Relationship Id="rId12" Type="http://schemas.openxmlformats.org/officeDocument/2006/relationships/image" Target="../media/image186.jpeg"/><Relationship Id="rId2" Type="http://schemas.openxmlformats.org/officeDocument/2006/relationships/image" Target="../media/image176.jpeg"/><Relationship Id="rId1" Type="http://schemas.openxmlformats.org/officeDocument/2006/relationships/slideLayout" Target="../slideLayouts/slideLayout2.xml"/><Relationship Id="rId6" Type="http://schemas.openxmlformats.org/officeDocument/2006/relationships/image" Target="../media/image180.jpeg"/><Relationship Id="rId11" Type="http://schemas.openxmlformats.org/officeDocument/2006/relationships/image" Target="../media/image185.jpeg"/><Relationship Id="rId5" Type="http://schemas.openxmlformats.org/officeDocument/2006/relationships/image" Target="../media/image179.jpeg"/><Relationship Id="rId10" Type="http://schemas.openxmlformats.org/officeDocument/2006/relationships/image" Target="../media/image184.jpeg"/><Relationship Id="rId4" Type="http://schemas.openxmlformats.org/officeDocument/2006/relationships/image" Target="../media/image178.jpeg"/><Relationship Id="rId9" Type="http://schemas.openxmlformats.org/officeDocument/2006/relationships/image" Target="../media/image183.jpeg"/></Relationships>
</file>

<file path=ppt/slides/_rels/slide71.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27"/>
          <p:cNvSpPr>
            <a:spLocks noGrp="1"/>
          </p:cNvSpPr>
          <p:nvPr>
            <p:ph type="title"/>
          </p:nvPr>
        </p:nvSpPr>
        <p:spPr>
          <a:xfrm>
            <a:off x="457200" y="3682102"/>
            <a:ext cx="8229600" cy="620794"/>
          </a:xfrm>
        </p:spPr>
        <p:txBody>
          <a:bodyPr/>
          <a:lstStyle/>
          <a:p>
            <a:r>
              <a:rPr lang="ru-RU" sz="3600" b="0" u="none" dirty="0" smtClean="0"/>
              <a:t>Информация для дизайнеров и архитекторов </a:t>
            </a:r>
            <a:br>
              <a:rPr lang="ru-RU" sz="3600" b="0" u="none" dirty="0" smtClean="0"/>
            </a:br>
            <a:r>
              <a:rPr lang="ru-RU" sz="3600" b="0" u="none" dirty="0" smtClean="0"/>
              <a:t/>
            </a:r>
            <a:br>
              <a:rPr lang="ru-RU" sz="3600" b="0" u="none" dirty="0" smtClean="0"/>
            </a:br>
            <a:r>
              <a:rPr lang="ru-RU" sz="3600" b="0" u="none" dirty="0"/>
              <a:t/>
            </a:r>
            <a:br>
              <a:rPr lang="ru-RU" sz="3600" b="0" u="none" dirty="0"/>
            </a:br>
            <a:r>
              <a:rPr lang="ru-RU" sz="3600" b="0" u="none" dirty="0" smtClean="0"/>
              <a:t/>
            </a:r>
            <a:br>
              <a:rPr lang="ru-RU" sz="3600" b="0" u="none" dirty="0" smtClean="0"/>
            </a:br>
            <a:r>
              <a:rPr lang="ru-RU" sz="3600" b="0" u="none" dirty="0" smtClean="0"/>
              <a:t/>
            </a:r>
            <a:br>
              <a:rPr lang="ru-RU" sz="3600" b="0" u="none" dirty="0" smtClean="0"/>
            </a:br>
            <a:r>
              <a:rPr lang="ru-RU" sz="3600" b="0" u="none" dirty="0" smtClean="0"/>
              <a:t>2017</a:t>
            </a:r>
            <a:endParaRPr lang="it-IT" sz="3600" b="0" u="none" dirty="0"/>
          </a:p>
        </p:txBody>
      </p:sp>
    </p:spTree>
    <p:extLst>
      <p:ext uri="{BB962C8B-B14F-4D97-AF65-F5344CB8AC3E}">
        <p14:creationId xmlns:p14="http://schemas.microsoft.com/office/powerpoint/2010/main" val="22972836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790917"/>
            <a:ext cx="8229600" cy="620794"/>
          </a:xfrm>
        </p:spPr>
        <p:txBody>
          <a:bodyPr/>
          <a:lstStyle/>
          <a:p>
            <a:r>
              <a:rPr lang="en-US" dirty="0" smtClean="0"/>
              <a:t>Classic </a:t>
            </a:r>
            <a:r>
              <a:rPr lang="en-US" sz="1600" dirty="0" smtClean="0"/>
              <a:t>by </a:t>
            </a:r>
            <a:r>
              <a:rPr lang="en-US" sz="1600" dirty="0" err="1" smtClean="0"/>
              <a:t>riccardo</a:t>
            </a:r>
            <a:r>
              <a:rPr lang="en-US" sz="1600" dirty="0" smtClean="0"/>
              <a:t> </a:t>
            </a:r>
            <a:r>
              <a:rPr lang="en-US" sz="1600" dirty="0" err="1" smtClean="0"/>
              <a:t>giovanetti</a:t>
            </a:r>
            <a:endParaRPr lang="ru-RU" sz="1600" dirty="0"/>
          </a:p>
        </p:txBody>
      </p:sp>
      <p:pic>
        <p:nvPicPr>
          <p:cNvPr id="7" name="Изображение 6" descr="02-multi.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6224" y="1488966"/>
            <a:ext cx="7005502" cy="4568469"/>
          </a:xfrm>
          <a:prstGeom prst="rect">
            <a:avLst/>
          </a:prstGeom>
        </p:spPr>
      </p:pic>
    </p:spTree>
    <p:extLst>
      <p:ext uri="{BB962C8B-B14F-4D97-AF65-F5344CB8AC3E}">
        <p14:creationId xmlns:p14="http://schemas.microsoft.com/office/powerpoint/2010/main" val="1070177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395889" y="761486"/>
            <a:ext cx="8229600" cy="620794"/>
          </a:xfrm>
        </p:spPr>
        <p:txBody>
          <a:bodyPr/>
          <a:lstStyle/>
          <a:p>
            <a:r>
              <a:rPr lang="en-US" dirty="0" smtClean="0"/>
              <a:t>Bridge </a:t>
            </a:r>
            <a:r>
              <a:rPr lang="en-US" sz="1600" dirty="0"/>
              <a:t>by </a:t>
            </a:r>
            <a:r>
              <a:rPr lang="en-US" sz="1600" dirty="0" err="1" smtClean="0"/>
              <a:t>franco</a:t>
            </a:r>
            <a:r>
              <a:rPr lang="en-US" sz="1600" dirty="0" smtClean="0"/>
              <a:t> </a:t>
            </a:r>
            <a:r>
              <a:rPr lang="en-US" sz="1600" dirty="0" err="1" smtClean="0"/>
              <a:t>poli</a:t>
            </a:r>
            <a:endParaRPr lang="ru-RU" sz="1600" dirty="0"/>
          </a:p>
        </p:txBody>
      </p:sp>
      <p:pic>
        <p:nvPicPr>
          <p:cNvPr id="3" name="Изображение 2" descr="bridge 03 m.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3518" y="1447198"/>
            <a:ext cx="7120758" cy="4643631"/>
          </a:xfrm>
          <a:prstGeom prst="rect">
            <a:avLst/>
          </a:prstGeom>
        </p:spPr>
      </p:pic>
    </p:spTree>
    <p:extLst>
      <p:ext uri="{BB962C8B-B14F-4D97-AF65-F5344CB8AC3E}">
        <p14:creationId xmlns:p14="http://schemas.microsoft.com/office/powerpoint/2010/main" val="3450230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395889" y="761486"/>
            <a:ext cx="8229600" cy="620794"/>
          </a:xfrm>
        </p:spPr>
        <p:txBody>
          <a:bodyPr/>
          <a:lstStyle/>
          <a:p>
            <a:r>
              <a:rPr lang="en-US" dirty="0" smtClean="0"/>
              <a:t>Light </a:t>
            </a:r>
            <a:r>
              <a:rPr lang="en-US" sz="1600" dirty="0"/>
              <a:t>by </a:t>
            </a:r>
            <a:r>
              <a:rPr lang="en-US" sz="1600" dirty="0" err="1"/>
              <a:t>franco</a:t>
            </a:r>
            <a:r>
              <a:rPr lang="en-US" sz="1600" dirty="0"/>
              <a:t> </a:t>
            </a:r>
            <a:r>
              <a:rPr lang="en-US" sz="1600" dirty="0" err="1"/>
              <a:t>poli</a:t>
            </a:r>
            <a:endParaRPr lang="ru-RU" sz="1600" dirty="0"/>
          </a:p>
        </p:txBody>
      </p:sp>
      <p:pic>
        <p:nvPicPr>
          <p:cNvPr id="3" name="Изображение 2" descr="Light_generale_mod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608" y="1451323"/>
            <a:ext cx="7576268" cy="4591218"/>
          </a:xfrm>
          <a:prstGeom prst="rect">
            <a:avLst/>
          </a:prstGeom>
        </p:spPr>
      </p:pic>
    </p:spTree>
    <p:extLst>
      <p:ext uri="{BB962C8B-B14F-4D97-AF65-F5344CB8AC3E}">
        <p14:creationId xmlns:p14="http://schemas.microsoft.com/office/powerpoint/2010/main" val="3137350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395889" y="761486"/>
            <a:ext cx="8229600" cy="620794"/>
          </a:xfrm>
        </p:spPr>
        <p:txBody>
          <a:bodyPr/>
          <a:lstStyle/>
          <a:p>
            <a:r>
              <a:rPr lang="en-US" dirty="0" smtClean="0"/>
              <a:t>Original </a:t>
            </a:r>
            <a:r>
              <a:rPr lang="en-US" sz="1600" dirty="0" smtClean="0"/>
              <a:t>by </a:t>
            </a:r>
            <a:r>
              <a:rPr lang="en-US" sz="1600" dirty="0" err="1" smtClean="0"/>
              <a:t>riccardo</a:t>
            </a:r>
            <a:r>
              <a:rPr lang="en-US" sz="1600" dirty="0" smtClean="0"/>
              <a:t> </a:t>
            </a:r>
            <a:r>
              <a:rPr lang="en-US" sz="1600" dirty="0" err="1" smtClean="0"/>
              <a:t>giovanetti</a:t>
            </a:r>
            <a:endParaRPr lang="ru-RU" sz="1600" dirty="0"/>
          </a:p>
        </p:txBody>
      </p:sp>
      <p:pic>
        <p:nvPicPr>
          <p:cNvPr id="4" name="Изображение 3" descr="original 09-MULTIPAS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26207" y="1490228"/>
            <a:ext cx="6954346" cy="4535109"/>
          </a:xfrm>
          <a:prstGeom prst="rect">
            <a:avLst/>
          </a:prstGeom>
        </p:spPr>
      </p:pic>
    </p:spTree>
    <p:extLst>
      <p:ext uri="{BB962C8B-B14F-4D97-AF65-F5344CB8AC3E}">
        <p14:creationId xmlns:p14="http://schemas.microsoft.com/office/powerpoint/2010/main" val="1691696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395889" y="761486"/>
            <a:ext cx="8229600" cy="620794"/>
          </a:xfrm>
        </p:spPr>
        <p:txBody>
          <a:bodyPr/>
          <a:lstStyle/>
          <a:p>
            <a:r>
              <a:rPr lang="en-US" dirty="0" smtClean="0"/>
              <a:t>Smart </a:t>
            </a:r>
            <a:r>
              <a:rPr lang="en-US" sz="1600" dirty="0"/>
              <a:t>by </a:t>
            </a:r>
            <a:r>
              <a:rPr lang="en-US" sz="1600" dirty="0" err="1"/>
              <a:t>franco</a:t>
            </a:r>
            <a:r>
              <a:rPr lang="en-US" sz="1600" dirty="0"/>
              <a:t> </a:t>
            </a:r>
            <a:r>
              <a:rPr lang="en-US" sz="1600" dirty="0" err="1"/>
              <a:t>poli</a:t>
            </a:r>
            <a:endParaRPr lang="ru-RU" sz="1600" dirty="0"/>
          </a:p>
        </p:txBody>
      </p:sp>
      <p:pic>
        <p:nvPicPr>
          <p:cNvPr id="3" name="Изображение 2" descr="smart 01 multi.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3584" y="1466701"/>
            <a:ext cx="6936829" cy="4523686"/>
          </a:xfrm>
          <a:prstGeom prst="rect">
            <a:avLst/>
          </a:prstGeom>
        </p:spPr>
      </p:pic>
    </p:spTree>
    <p:extLst>
      <p:ext uri="{BB962C8B-B14F-4D97-AF65-F5344CB8AC3E}">
        <p14:creationId xmlns:p14="http://schemas.microsoft.com/office/powerpoint/2010/main" val="3908528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395889" y="761486"/>
            <a:ext cx="8229600" cy="620794"/>
          </a:xfrm>
        </p:spPr>
        <p:txBody>
          <a:bodyPr/>
          <a:lstStyle/>
          <a:p>
            <a:r>
              <a:rPr lang="en-US" dirty="0" smtClean="0"/>
              <a:t>Rain </a:t>
            </a:r>
            <a:r>
              <a:rPr lang="en-US" sz="1600" dirty="0"/>
              <a:t>by </a:t>
            </a:r>
            <a:r>
              <a:rPr lang="en-US" sz="1600" dirty="0" err="1" smtClean="0"/>
              <a:t>franco</a:t>
            </a:r>
            <a:r>
              <a:rPr lang="en-US" sz="1600" dirty="0" smtClean="0"/>
              <a:t> </a:t>
            </a:r>
            <a:r>
              <a:rPr lang="en-US" sz="1600" dirty="0" err="1" smtClean="0"/>
              <a:t>poli</a:t>
            </a:r>
            <a:endParaRPr lang="ru-RU" sz="1600" dirty="0"/>
          </a:p>
        </p:txBody>
      </p:sp>
      <p:pic>
        <p:nvPicPr>
          <p:cNvPr id="5" name="Изображение 4" descr="RAIN03-DEF multi.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792" y="1497724"/>
            <a:ext cx="3350386" cy="4370551"/>
          </a:xfrm>
          <a:prstGeom prst="rect">
            <a:avLst/>
          </a:prstGeom>
        </p:spPr>
      </p:pic>
      <p:pic>
        <p:nvPicPr>
          <p:cNvPr id="6" name="Изображение 5" descr="RAIN05-DEF multi.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4548" y="1497723"/>
            <a:ext cx="3350385" cy="4370551"/>
          </a:xfrm>
          <a:prstGeom prst="rect">
            <a:avLst/>
          </a:prstGeom>
        </p:spPr>
      </p:pic>
    </p:spTree>
    <p:extLst>
      <p:ext uri="{BB962C8B-B14F-4D97-AF65-F5344CB8AC3E}">
        <p14:creationId xmlns:p14="http://schemas.microsoft.com/office/powerpoint/2010/main" val="2983289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297120" y="761486"/>
            <a:ext cx="8469831" cy="499654"/>
          </a:xfrm>
        </p:spPr>
        <p:txBody>
          <a:bodyPr/>
          <a:lstStyle/>
          <a:p>
            <a:r>
              <a:rPr lang="ru-RU" dirty="0" smtClean="0"/>
              <a:t>Мастер и </a:t>
            </a:r>
            <a:r>
              <a:rPr lang="ru-RU" dirty="0" err="1" smtClean="0"/>
              <a:t>маргарита</a:t>
            </a:r>
            <a:r>
              <a:rPr lang="en-US" sz="1600" dirty="0" smtClean="0"/>
              <a:t>  by </a:t>
            </a:r>
            <a:r>
              <a:rPr lang="en-US" sz="1600" dirty="0" err="1" smtClean="0"/>
              <a:t>franco</a:t>
            </a:r>
            <a:r>
              <a:rPr lang="en-US" sz="1600" dirty="0" smtClean="0"/>
              <a:t> </a:t>
            </a:r>
            <a:r>
              <a:rPr lang="en-US" sz="1600" dirty="0" err="1" smtClean="0"/>
              <a:t>poli</a:t>
            </a:r>
            <a:endParaRPr lang="ru-RU" sz="1600" dirty="0"/>
          </a:p>
        </p:txBody>
      </p:sp>
      <p:pic>
        <p:nvPicPr>
          <p:cNvPr id="5" name="Изображение 4" descr="Unknow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8325"/>
            <a:ext cx="9144000" cy="4800600"/>
          </a:xfrm>
          <a:prstGeom prst="rect">
            <a:avLst/>
          </a:prstGeom>
        </p:spPr>
      </p:pic>
    </p:spTree>
    <p:extLst>
      <p:ext uri="{BB962C8B-B14F-4D97-AF65-F5344CB8AC3E}">
        <p14:creationId xmlns:p14="http://schemas.microsoft.com/office/powerpoint/2010/main" val="2759584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395889" y="761486"/>
            <a:ext cx="8229600" cy="620794"/>
          </a:xfrm>
        </p:spPr>
        <p:txBody>
          <a:bodyPr/>
          <a:lstStyle/>
          <a:p>
            <a:r>
              <a:rPr lang="en-US" dirty="0" smtClean="0"/>
              <a:t>skyline</a:t>
            </a:r>
            <a:r>
              <a:rPr lang="en-US" sz="1600" dirty="0" smtClean="0"/>
              <a:t> by </a:t>
            </a:r>
            <a:r>
              <a:rPr lang="en-US" sz="1600" dirty="0" err="1" smtClean="0"/>
              <a:t>garcia</a:t>
            </a:r>
            <a:r>
              <a:rPr lang="en-US" sz="1600" dirty="0" smtClean="0"/>
              <a:t> </a:t>
            </a:r>
            <a:r>
              <a:rPr lang="en-US" sz="1600" dirty="0" err="1" smtClean="0"/>
              <a:t>cumini</a:t>
            </a:r>
            <a:endParaRPr lang="ru-RU" sz="1600" dirty="0"/>
          </a:p>
        </p:txBody>
      </p:sp>
      <p:pic>
        <p:nvPicPr>
          <p:cNvPr id="4" name="Изображение 3" descr="SKYLINE 06 MULTI.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3518" y="1488965"/>
            <a:ext cx="3477171" cy="4535942"/>
          </a:xfrm>
          <a:prstGeom prst="rect">
            <a:avLst/>
          </a:prstGeom>
        </p:spPr>
      </p:pic>
      <p:pic>
        <p:nvPicPr>
          <p:cNvPr id="5" name="Изображение 4" descr="SKYLINE 02 MULTI.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8057" y="1488965"/>
            <a:ext cx="3477171" cy="4535942"/>
          </a:xfrm>
          <a:prstGeom prst="rect">
            <a:avLst/>
          </a:prstGeom>
        </p:spPr>
      </p:pic>
    </p:spTree>
    <p:extLst>
      <p:ext uri="{BB962C8B-B14F-4D97-AF65-F5344CB8AC3E}">
        <p14:creationId xmlns:p14="http://schemas.microsoft.com/office/powerpoint/2010/main" val="457305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395889" y="761486"/>
            <a:ext cx="8229600" cy="620794"/>
          </a:xfrm>
        </p:spPr>
        <p:txBody>
          <a:bodyPr/>
          <a:lstStyle/>
          <a:p>
            <a:r>
              <a:rPr lang="en-US" dirty="0" smtClean="0"/>
              <a:t>Crystal </a:t>
            </a:r>
            <a:r>
              <a:rPr lang="en-US" sz="1600" dirty="0" smtClean="0"/>
              <a:t>by </a:t>
            </a:r>
            <a:r>
              <a:rPr lang="en-US" sz="1600" dirty="0" err="1"/>
              <a:t>garcia</a:t>
            </a:r>
            <a:r>
              <a:rPr lang="en-US" sz="1600" dirty="0"/>
              <a:t> </a:t>
            </a:r>
            <a:r>
              <a:rPr lang="en-US" sz="1600" dirty="0" err="1"/>
              <a:t>cumini</a:t>
            </a:r>
            <a:endParaRPr lang="ru-RU" sz="1600" dirty="0"/>
          </a:p>
        </p:txBody>
      </p:sp>
      <p:pic>
        <p:nvPicPr>
          <p:cNvPr id="7" name="Изображение 6" descr="01-CRYSTAL_oro_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842" y="1578630"/>
            <a:ext cx="3422109" cy="4464114"/>
          </a:xfrm>
          <a:prstGeom prst="rect">
            <a:avLst/>
          </a:prstGeom>
        </p:spPr>
      </p:pic>
      <p:pic>
        <p:nvPicPr>
          <p:cNvPr id="3" name="Изображение 2" descr="02-CRYSTAL_OR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0787" y="1578631"/>
            <a:ext cx="3422109" cy="4464114"/>
          </a:xfrm>
          <a:prstGeom prst="rect">
            <a:avLst/>
          </a:prstGeom>
        </p:spPr>
      </p:pic>
    </p:spTree>
    <p:extLst>
      <p:ext uri="{BB962C8B-B14F-4D97-AF65-F5344CB8AC3E}">
        <p14:creationId xmlns:p14="http://schemas.microsoft.com/office/powerpoint/2010/main" val="477024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395889" y="761486"/>
            <a:ext cx="8229600" cy="620794"/>
          </a:xfrm>
        </p:spPr>
        <p:txBody>
          <a:bodyPr/>
          <a:lstStyle/>
          <a:p>
            <a:r>
              <a:rPr lang="en-US" dirty="0" err="1" smtClean="0"/>
              <a:t>Manigliona</a:t>
            </a:r>
            <a:endParaRPr lang="ru-RU" dirty="0"/>
          </a:p>
        </p:txBody>
      </p:sp>
      <p:pic>
        <p:nvPicPr>
          <p:cNvPr id="4" name="Изображение 3" descr="manigliona 03 multi.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9045" y="1734207"/>
            <a:ext cx="3108675" cy="4055241"/>
          </a:xfrm>
          <a:prstGeom prst="rect">
            <a:avLst/>
          </a:prstGeom>
        </p:spPr>
      </p:pic>
      <p:pic>
        <p:nvPicPr>
          <p:cNvPr id="5" name="Изображение 4" descr="manigliona 04c multi.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7598" y="1734207"/>
            <a:ext cx="3108675" cy="4055241"/>
          </a:xfrm>
          <a:prstGeom prst="rect">
            <a:avLst/>
          </a:prstGeom>
        </p:spPr>
      </p:pic>
    </p:spTree>
    <p:extLst>
      <p:ext uri="{BB962C8B-B14F-4D97-AF65-F5344CB8AC3E}">
        <p14:creationId xmlns:p14="http://schemas.microsoft.com/office/powerpoint/2010/main" val="1176947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sz="2400" b="0" i="1" u="none" dirty="0" smtClean="0">
                <a:solidFill>
                  <a:srgbClr val="000000"/>
                </a:solidFill>
                <a:latin typeface="+mn-lt"/>
              </a:rPr>
              <a:t>Sofia: </a:t>
            </a:r>
            <a:r>
              <a:rPr lang="ru-RU" sz="2400" b="0" i="1" u="none" dirty="0" smtClean="0">
                <a:solidFill>
                  <a:srgbClr val="000000"/>
                </a:solidFill>
                <a:latin typeface="+mn-lt"/>
              </a:rPr>
              <a:t>Двери, паркет, интерьеры</a:t>
            </a:r>
            <a:endParaRPr lang="ru-RU" sz="2400" b="0" i="1" u="none" dirty="0">
              <a:solidFill>
                <a:srgbClr val="000000"/>
              </a:solidFill>
              <a:latin typeface="+mn-lt"/>
            </a:endParaRPr>
          </a:p>
        </p:txBody>
      </p:sp>
      <p:sp>
        <p:nvSpPr>
          <p:cNvPr id="6" name="Текст 5"/>
          <p:cNvSpPr>
            <a:spLocks noGrp="1"/>
          </p:cNvSpPr>
          <p:nvPr>
            <p:ph type="body" sz="quarter" idx="11"/>
          </p:nvPr>
        </p:nvSpPr>
        <p:spPr>
          <a:xfrm>
            <a:off x="635000" y="1934142"/>
            <a:ext cx="7778750" cy="3892550"/>
          </a:xfrm>
        </p:spPr>
        <p:txBody>
          <a:bodyPr/>
          <a:lstStyle/>
          <a:p>
            <a:pPr marL="342900" indent="-342900">
              <a:buFont typeface="Arial"/>
              <a:buChar char="•"/>
            </a:pPr>
            <a:r>
              <a:rPr lang="ru-RU" dirty="0" smtClean="0">
                <a:solidFill>
                  <a:schemeClr val="accent6"/>
                </a:solidFill>
              </a:rPr>
              <a:t>Миссия </a:t>
            </a:r>
            <a:r>
              <a:rPr lang="en-US" dirty="0" smtClean="0">
                <a:solidFill>
                  <a:schemeClr val="accent6"/>
                </a:solidFill>
              </a:rPr>
              <a:t>Sofia – </a:t>
            </a:r>
            <a:r>
              <a:rPr lang="ru-RU" dirty="0" smtClean="0">
                <a:solidFill>
                  <a:schemeClr val="accent6"/>
                </a:solidFill>
              </a:rPr>
              <a:t>Служение Гармонии и Красоте</a:t>
            </a:r>
          </a:p>
          <a:p>
            <a:endParaRPr lang="ru-RU" dirty="0" smtClean="0">
              <a:solidFill>
                <a:schemeClr val="accent6"/>
              </a:solidFill>
            </a:endParaRPr>
          </a:p>
          <a:p>
            <a:pPr marL="342900" indent="-342900">
              <a:buFont typeface="Arial"/>
              <a:buChar char="•"/>
            </a:pPr>
            <a:r>
              <a:rPr lang="ru-RU" dirty="0" smtClean="0">
                <a:solidFill>
                  <a:schemeClr val="accent6"/>
                </a:solidFill>
              </a:rPr>
              <a:t>Фабрика</a:t>
            </a:r>
            <a:r>
              <a:rPr lang="en-US" dirty="0" smtClean="0">
                <a:solidFill>
                  <a:schemeClr val="accent6"/>
                </a:solidFill>
              </a:rPr>
              <a:t> </a:t>
            </a:r>
            <a:r>
              <a:rPr lang="ru-RU" dirty="0" smtClean="0">
                <a:solidFill>
                  <a:schemeClr val="accent6"/>
                </a:solidFill>
              </a:rPr>
              <a:t>была образована в Тверской области в 1993 году</a:t>
            </a:r>
            <a:br>
              <a:rPr lang="ru-RU" dirty="0" smtClean="0">
                <a:solidFill>
                  <a:schemeClr val="accent6"/>
                </a:solidFill>
              </a:rPr>
            </a:br>
            <a:endParaRPr lang="ru-RU" dirty="0" smtClean="0">
              <a:solidFill>
                <a:schemeClr val="accent6"/>
              </a:solidFill>
            </a:endParaRPr>
          </a:p>
          <a:p>
            <a:pPr marL="342900" indent="-342900">
              <a:buFont typeface="Arial"/>
              <a:buChar char="•"/>
            </a:pPr>
            <a:r>
              <a:rPr lang="ru-RU" dirty="0" smtClean="0">
                <a:solidFill>
                  <a:schemeClr val="accent6"/>
                </a:solidFill>
              </a:rPr>
              <a:t>Участник международных дизайнерских и строительных выставок </a:t>
            </a:r>
            <a:br>
              <a:rPr lang="ru-RU" dirty="0" smtClean="0">
                <a:solidFill>
                  <a:schemeClr val="accent6"/>
                </a:solidFill>
              </a:rPr>
            </a:br>
            <a:r>
              <a:rPr lang="en-US" dirty="0" smtClean="0">
                <a:solidFill>
                  <a:schemeClr val="accent6"/>
                </a:solidFill>
              </a:rPr>
              <a:t>MADE EXPO MILAN / TRIENALLE MILAN / BATIMAT / MOSBUILD / DUBAI CONSTRUMAT / BARCELONA </a:t>
            </a:r>
            <a:r>
              <a:rPr lang="ru-RU" dirty="0" smtClean="0">
                <a:solidFill>
                  <a:schemeClr val="accent6"/>
                </a:solidFill>
              </a:rPr>
              <a:t/>
            </a:r>
            <a:br>
              <a:rPr lang="ru-RU" dirty="0" smtClean="0">
                <a:solidFill>
                  <a:schemeClr val="accent6"/>
                </a:solidFill>
              </a:rPr>
            </a:br>
            <a:endParaRPr lang="en-US" dirty="0" smtClean="0">
              <a:solidFill>
                <a:schemeClr val="accent6"/>
              </a:solidFill>
            </a:endParaRPr>
          </a:p>
          <a:p>
            <a:pPr marL="342900" indent="-342900">
              <a:buFont typeface="Arial"/>
              <a:buChar char="•"/>
            </a:pPr>
            <a:r>
              <a:rPr lang="en-US" dirty="0" smtClean="0">
                <a:solidFill>
                  <a:schemeClr val="accent6"/>
                </a:solidFill>
              </a:rPr>
              <a:t>Sofia </a:t>
            </a:r>
            <a:r>
              <a:rPr lang="ru-RU" dirty="0" smtClean="0">
                <a:solidFill>
                  <a:schemeClr val="accent6"/>
                </a:solidFill>
              </a:rPr>
              <a:t>предлагает комплексное дизайнерское решение для интерьера, состоящее из основополагающих элементов: двери, паркет, межкомнатные перегородки. </a:t>
            </a:r>
          </a:p>
          <a:p>
            <a:pPr marL="342900" indent="-342900">
              <a:buFont typeface="Arial"/>
              <a:buChar char="•"/>
            </a:pPr>
            <a:endParaRPr lang="ru-RU" dirty="0">
              <a:solidFill>
                <a:schemeClr val="accent6"/>
              </a:solidFill>
            </a:endParaRPr>
          </a:p>
          <a:p>
            <a:pPr marL="342900" indent="-342900">
              <a:buFont typeface="Arial"/>
              <a:buChar char="•"/>
            </a:pPr>
            <a:r>
              <a:rPr lang="ru-RU" dirty="0" smtClean="0">
                <a:solidFill>
                  <a:schemeClr val="accent6"/>
                </a:solidFill>
              </a:rPr>
              <a:t>Имеет фирменные салоны и дизайн центры по всей России и в Казахстане, торговые точки в Литве и Белоруссии</a:t>
            </a:r>
          </a:p>
          <a:p>
            <a:pPr marL="285750" indent="-285750">
              <a:buFontTx/>
              <a:buChar char="-"/>
            </a:pPr>
            <a:endParaRPr lang="ru-RU" dirty="0" smtClean="0">
              <a:solidFill>
                <a:schemeClr val="accent6"/>
              </a:solidFill>
            </a:endParaRPr>
          </a:p>
          <a:p>
            <a:pPr marL="285750" indent="-285750">
              <a:buFontTx/>
              <a:buChar char="-"/>
            </a:pPr>
            <a:endParaRPr lang="ru-RU" dirty="0"/>
          </a:p>
        </p:txBody>
      </p:sp>
      <p:sp>
        <p:nvSpPr>
          <p:cNvPr id="7" name="Текст 6"/>
          <p:cNvSpPr>
            <a:spLocks noGrp="1"/>
          </p:cNvSpPr>
          <p:nvPr>
            <p:ph type="body" sz="quarter" idx="12"/>
          </p:nvPr>
        </p:nvSpPr>
        <p:spPr>
          <a:xfrm>
            <a:off x="635000" y="1534319"/>
            <a:ext cx="3117850" cy="357187"/>
          </a:xfrm>
        </p:spPr>
        <p:txBody>
          <a:bodyPr/>
          <a:lstStyle/>
          <a:p>
            <a:r>
              <a:rPr lang="ru-RU" dirty="0" smtClean="0">
                <a:solidFill>
                  <a:srgbClr val="000000"/>
                </a:solidFill>
              </a:rPr>
              <a:t>О фабрике</a:t>
            </a:r>
            <a:endParaRPr lang="ru-RU" dirty="0">
              <a:solidFill>
                <a:srgbClr val="000000"/>
              </a:solidFill>
            </a:endParaRPr>
          </a:p>
        </p:txBody>
      </p:sp>
    </p:spTree>
    <p:extLst>
      <p:ext uri="{BB962C8B-B14F-4D97-AF65-F5344CB8AC3E}">
        <p14:creationId xmlns:p14="http://schemas.microsoft.com/office/powerpoint/2010/main" val="36729017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smtClean="0"/>
              <a:t>Сдвижные системы</a:t>
            </a:r>
            <a:endParaRPr lang="ru-RU" dirty="0"/>
          </a:p>
        </p:txBody>
      </p:sp>
      <p:sp>
        <p:nvSpPr>
          <p:cNvPr id="3" name="Текст 2"/>
          <p:cNvSpPr>
            <a:spLocks noGrp="1"/>
          </p:cNvSpPr>
          <p:nvPr>
            <p:ph type="body" sz="quarter" idx="11"/>
          </p:nvPr>
        </p:nvSpPr>
        <p:spPr/>
        <p:txBody>
          <a:bodyPr/>
          <a:lstStyle/>
          <a:p>
            <a:pPr marL="342900" indent="-342900">
              <a:lnSpc>
                <a:spcPct val="110000"/>
              </a:lnSpc>
              <a:buFont typeface="+mj-lt"/>
              <a:buAutoNum type="arabicPeriod"/>
            </a:pPr>
            <a:r>
              <a:rPr lang="ru-RU" dirty="0" err="1" smtClean="0">
                <a:solidFill>
                  <a:srgbClr val="000000"/>
                </a:solidFill>
              </a:rPr>
              <a:t>Рото</a:t>
            </a:r>
            <a:r>
              <a:rPr lang="ru-RU" dirty="0" smtClean="0">
                <a:solidFill>
                  <a:srgbClr val="000000"/>
                </a:solidFill>
              </a:rPr>
              <a:t>   </a:t>
            </a:r>
            <a:endParaRPr lang="en-US" dirty="0" smtClean="0">
              <a:solidFill>
                <a:srgbClr val="000000"/>
              </a:solidFill>
            </a:endParaRPr>
          </a:p>
          <a:p>
            <a:pPr marL="342900" indent="-342900">
              <a:lnSpc>
                <a:spcPct val="110000"/>
              </a:lnSpc>
              <a:buFont typeface="+mj-lt"/>
              <a:buAutoNum type="arabicPeriod"/>
            </a:pPr>
            <a:r>
              <a:rPr lang="ru-RU" dirty="0" smtClean="0">
                <a:solidFill>
                  <a:srgbClr val="000000"/>
                </a:solidFill>
              </a:rPr>
              <a:t>Купе   </a:t>
            </a:r>
            <a:endParaRPr lang="en-US" dirty="0" smtClean="0">
              <a:solidFill>
                <a:srgbClr val="000000"/>
              </a:solidFill>
            </a:endParaRPr>
          </a:p>
          <a:p>
            <a:pPr marL="342900" indent="-342900">
              <a:lnSpc>
                <a:spcPct val="110000"/>
              </a:lnSpc>
              <a:buFont typeface="+mj-lt"/>
              <a:buAutoNum type="arabicPeriod"/>
            </a:pPr>
            <a:r>
              <a:rPr lang="ru-RU" dirty="0" smtClean="0">
                <a:solidFill>
                  <a:srgbClr val="000000"/>
                </a:solidFill>
              </a:rPr>
              <a:t>Пенал   </a:t>
            </a:r>
            <a:endParaRPr lang="en-US" dirty="0" smtClean="0">
              <a:solidFill>
                <a:srgbClr val="000000"/>
              </a:solidFill>
            </a:endParaRPr>
          </a:p>
          <a:p>
            <a:pPr marL="342900" indent="-342900">
              <a:lnSpc>
                <a:spcPct val="110000"/>
              </a:lnSpc>
              <a:buFont typeface="+mj-lt"/>
              <a:buAutoNum type="arabicPeriod"/>
            </a:pPr>
            <a:r>
              <a:rPr lang="en-US" dirty="0" smtClean="0">
                <a:solidFill>
                  <a:srgbClr val="000000"/>
                </a:solidFill>
              </a:rPr>
              <a:t>Magic   </a:t>
            </a:r>
          </a:p>
          <a:p>
            <a:pPr marL="342900" indent="-342900">
              <a:lnSpc>
                <a:spcPct val="110000"/>
              </a:lnSpc>
              <a:buFont typeface="+mj-lt"/>
              <a:buAutoNum type="arabicPeriod"/>
            </a:pPr>
            <a:r>
              <a:rPr lang="en-US" dirty="0" smtClean="0">
                <a:solidFill>
                  <a:srgbClr val="000000"/>
                </a:solidFill>
              </a:rPr>
              <a:t>Mystery   </a:t>
            </a:r>
          </a:p>
          <a:p>
            <a:pPr marL="342900" indent="-342900">
              <a:lnSpc>
                <a:spcPct val="110000"/>
              </a:lnSpc>
              <a:buFont typeface="+mj-lt"/>
              <a:buAutoNum type="arabicPeriod"/>
            </a:pPr>
            <a:r>
              <a:rPr lang="en-US" dirty="0" err="1" smtClean="0">
                <a:solidFill>
                  <a:srgbClr val="000000"/>
                </a:solidFill>
              </a:rPr>
              <a:t>Compack</a:t>
            </a:r>
            <a:r>
              <a:rPr lang="en-US" dirty="0" smtClean="0">
                <a:solidFill>
                  <a:srgbClr val="000000"/>
                </a:solidFill>
              </a:rPr>
              <a:t>  </a:t>
            </a:r>
            <a:r>
              <a:rPr lang="ru-RU" dirty="0" smtClean="0">
                <a:solidFill>
                  <a:srgbClr val="000000"/>
                </a:solidFill>
              </a:rPr>
              <a:t>90</a:t>
            </a:r>
          </a:p>
          <a:p>
            <a:pPr marL="342900" indent="-342900">
              <a:lnSpc>
                <a:spcPct val="110000"/>
              </a:lnSpc>
              <a:buFont typeface="+mj-lt"/>
              <a:buAutoNum type="arabicPeriod"/>
            </a:pPr>
            <a:r>
              <a:rPr lang="en-US" dirty="0" err="1" smtClean="0">
                <a:solidFill>
                  <a:srgbClr val="000000"/>
                </a:solidFill>
              </a:rPr>
              <a:t>Compack</a:t>
            </a:r>
            <a:r>
              <a:rPr lang="ru-RU" dirty="0" smtClean="0">
                <a:solidFill>
                  <a:srgbClr val="000000"/>
                </a:solidFill>
              </a:rPr>
              <a:t>  180</a:t>
            </a:r>
          </a:p>
          <a:p>
            <a:pPr marL="342900" indent="-342900">
              <a:lnSpc>
                <a:spcPct val="110000"/>
              </a:lnSpc>
              <a:buFont typeface="+mj-lt"/>
              <a:buAutoNum type="arabicPeriod"/>
            </a:pPr>
            <a:r>
              <a:rPr lang="ru-RU" dirty="0" smtClean="0">
                <a:solidFill>
                  <a:srgbClr val="000000"/>
                </a:solidFill>
              </a:rPr>
              <a:t>Книжка</a:t>
            </a:r>
          </a:p>
          <a:p>
            <a:pPr marL="342900" indent="-342900">
              <a:lnSpc>
                <a:spcPct val="110000"/>
              </a:lnSpc>
              <a:buFont typeface="+mj-lt"/>
              <a:buAutoNum type="arabicPeriod"/>
            </a:pPr>
            <a:r>
              <a:rPr lang="en-US" dirty="0" smtClean="0">
                <a:solidFill>
                  <a:srgbClr val="000000"/>
                </a:solidFill>
              </a:rPr>
              <a:t>Invisible – </a:t>
            </a:r>
            <a:r>
              <a:rPr lang="ru-RU" dirty="0" smtClean="0">
                <a:solidFill>
                  <a:srgbClr val="000000"/>
                </a:solidFill>
              </a:rPr>
              <a:t>скрытая</a:t>
            </a:r>
            <a:r>
              <a:rPr lang="en-US" dirty="0" smtClean="0">
                <a:solidFill>
                  <a:srgbClr val="000000"/>
                </a:solidFill>
              </a:rPr>
              <a:t> </a:t>
            </a:r>
            <a:r>
              <a:rPr lang="ru-RU" dirty="0" smtClean="0">
                <a:solidFill>
                  <a:srgbClr val="000000"/>
                </a:solidFill>
              </a:rPr>
              <a:t>дверь под покраску</a:t>
            </a:r>
            <a:endParaRPr lang="ru-RU" dirty="0">
              <a:solidFill>
                <a:srgbClr val="000000"/>
              </a:solidFill>
            </a:endParaRPr>
          </a:p>
        </p:txBody>
      </p:sp>
      <p:sp>
        <p:nvSpPr>
          <p:cNvPr id="5" name="Текст 4"/>
          <p:cNvSpPr>
            <a:spLocks noGrp="1"/>
          </p:cNvSpPr>
          <p:nvPr>
            <p:ph type="body" sz="quarter" idx="12"/>
          </p:nvPr>
        </p:nvSpPr>
        <p:spPr/>
        <p:txBody>
          <a:bodyPr/>
          <a:lstStyle/>
          <a:p>
            <a:r>
              <a:rPr lang="ru-RU" dirty="0" smtClean="0">
                <a:solidFill>
                  <a:srgbClr val="000000"/>
                </a:solidFill>
              </a:rPr>
              <a:t>Коллекция </a:t>
            </a:r>
            <a:r>
              <a:rPr lang="en-US" dirty="0" smtClean="0">
                <a:solidFill>
                  <a:srgbClr val="000000"/>
                </a:solidFill>
              </a:rPr>
              <a:t>Engineering</a:t>
            </a:r>
            <a:endParaRPr lang="ru-RU" dirty="0">
              <a:solidFill>
                <a:srgbClr val="000000"/>
              </a:solidFill>
            </a:endParaRPr>
          </a:p>
        </p:txBody>
      </p:sp>
      <p:pic>
        <p:nvPicPr>
          <p:cNvPr id="6" name="Изображение 5" descr="sofia_patented.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5692" y="810956"/>
            <a:ext cx="1049989" cy="1049989"/>
          </a:xfrm>
          <a:prstGeom prst="rect">
            <a:avLst/>
          </a:prstGeom>
        </p:spPr>
      </p:pic>
    </p:spTree>
    <p:extLst>
      <p:ext uri="{BB962C8B-B14F-4D97-AF65-F5344CB8AC3E}">
        <p14:creationId xmlns:p14="http://schemas.microsoft.com/office/powerpoint/2010/main" val="22647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err="1" smtClean="0"/>
              <a:t>Рото</a:t>
            </a:r>
            <a:r>
              <a:rPr lang="ru-RU" dirty="0" smtClean="0"/>
              <a:t> дверь</a:t>
            </a:r>
            <a:endParaRPr lang="ru-RU" dirty="0"/>
          </a:p>
        </p:txBody>
      </p:sp>
      <p:sp>
        <p:nvSpPr>
          <p:cNvPr id="4" name="Текст 3"/>
          <p:cNvSpPr>
            <a:spLocks noGrp="1"/>
          </p:cNvSpPr>
          <p:nvPr>
            <p:ph type="body" sz="quarter" idx="13"/>
          </p:nvPr>
        </p:nvSpPr>
        <p:spPr>
          <a:xfrm>
            <a:off x="6108701" y="1710917"/>
            <a:ext cx="2298699" cy="3465931"/>
          </a:xfrm>
        </p:spPr>
        <p:txBody>
          <a:bodyPr/>
          <a:lstStyle/>
          <a:p>
            <a:r>
              <a:rPr lang="ru-RU" sz="1200" dirty="0">
                <a:solidFill>
                  <a:schemeClr val="accent6"/>
                </a:solidFill>
              </a:rPr>
              <a:t>П</a:t>
            </a:r>
            <a:r>
              <a:rPr lang="ru-RU" sz="1200" dirty="0" smtClean="0">
                <a:solidFill>
                  <a:schemeClr val="accent6"/>
                </a:solidFill>
              </a:rPr>
              <a:t>оворотный </a:t>
            </a:r>
            <a:r>
              <a:rPr lang="ru-RU" sz="1200" dirty="0">
                <a:solidFill>
                  <a:schemeClr val="accent6"/>
                </a:solidFill>
              </a:rPr>
              <a:t>механизм </a:t>
            </a:r>
            <a:r>
              <a:rPr lang="ru-RU" sz="1200" dirty="0" smtClean="0">
                <a:solidFill>
                  <a:schemeClr val="accent6"/>
                </a:solidFill>
              </a:rPr>
              <a:t>обеспечивает </a:t>
            </a:r>
            <a:r>
              <a:rPr lang="ru-RU" sz="1200" dirty="0">
                <a:solidFill>
                  <a:schemeClr val="accent6"/>
                </a:solidFill>
              </a:rPr>
              <a:t>движение полотна, как на себя, так и от себя. При этом движение безупречно легкое и бесшумное. </a:t>
            </a:r>
            <a:r>
              <a:rPr lang="ru-RU" sz="1200" dirty="0" smtClean="0">
                <a:solidFill>
                  <a:schemeClr val="accent6"/>
                </a:solidFill>
              </a:rPr>
              <a:t/>
            </a:r>
            <a:br>
              <a:rPr lang="ru-RU" sz="1200" dirty="0" smtClean="0">
                <a:solidFill>
                  <a:schemeClr val="accent6"/>
                </a:solidFill>
              </a:rPr>
            </a:br>
            <a:endParaRPr lang="ru-RU" sz="1200" dirty="0" smtClean="0">
              <a:solidFill>
                <a:schemeClr val="accent6"/>
              </a:solidFill>
            </a:endParaRPr>
          </a:p>
          <a:p>
            <a:r>
              <a:rPr lang="ru-RU" sz="1200" dirty="0" smtClean="0">
                <a:solidFill>
                  <a:schemeClr val="accent6"/>
                </a:solidFill>
              </a:rPr>
              <a:t>Размеры:</a:t>
            </a:r>
            <a:br>
              <a:rPr lang="ru-RU" sz="1200" dirty="0" smtClean="0">
                <a:solidFill>
                  <a:schemeClr val="accent6"/>
                </a:solidFill>
              </a:rPr>
            </a:br>
            <a:r>
              <a:rPr lang="ru-RU" sz="1200" dirty="0" smtClean="0">
                <a:solidFill>
                  <a:schemeClr val="accent6"/>
                </a:solidFill>
              </a:rPr>
              <a:t/>
            </a:r>
            <a:br>
              <a:rPr lang="ru-RU" sz="1200" dirty="0" smtClean="0">
                <a:solidFill>
                  <a:schemeClr val="accent6"/>
                </a:solidFill>
              </a:rPr>
            </a:br>
            <a:r>
              <a:rPr lang="ru-RU" sz="1200" dirty="0" smtClean="0">
                <a:solidFill>
                  <a:schemeClr val="accent6"/>
                </a:solidFill>
              </a:rPr>
              <a:t>Стандартные – 600, 700, 800, 900; высота – 2000 мм.</a:t>
            </a:r>
            <a:br>
              <a:rPr lang="ru-RU" sz="1200" dirty="0" smtClean="0">
                <a:solidFill>
                  <a:schemeClr val="accent6"/>
                </a:solidFill>
              </a:rPr>
            </a:br>
            <a:r>
              <a:rPr lang="ru-RU" sz="1200" dirty="0" smtClean="0">
                <a:solidFill>
                  <a:schemeClr val="accent6"/>
                </a:solidFill>
              </a:rPr>
              <a:t/>
            </a:r>
            <a:br>
              <a:rPr lang="ru-RU" sz="1200" dirty="0" smtClean="0">
                <a:solidFill>
                  <a:schemeClr val="accent6"/>
                </a:solidFill>
              </a:rPr>
            </a:br>
            <a:r>
              <a:rPr lang="ru-RU" sz="1200" dirty="0" smtClean="0">
                <a:solidFill>
                  <a:schemeClr val="accent6"/>
                </a:solidFill>
              </a:rPr>
              <a:t>Нестандартные по высоте: 2100, 2200. </a:t>
            </a:r>
            <a:br>
              <a:rPr lang="ru-RU" sz="1200" dirty="0" smtClean="0">
                <a:solidFill>
                  <a:schemeClr val="accent6"/>
                </a:solidFill>
              </a:rPr>
            </a:br>
            <a:r>
              <a:rPr lang="ru-RU" sz="1200" dirty="0" smtClean="0">
                <a:solidFill>
                  <a:schemeClr val="accent6"/>
                </a:solidFill>
              </a:rPr>
              <a:t/>
            </a:r>
            <a:br>
              <a:rPr lang="ru-RU" sz="1200" dirty="0" smtClean="0">
                <a:solidFill>
                  <a:schemeClr val="accent6"/>
                </a:solidFill>
              </a:rPr>
            </a:br>
            <a:r>
              <a:rPr lang="ru-RU" sz="1200" u="sng" dirty="0" smtClean="0">
                <a:solidFill>
                  <a:schemeClr val="accent6"/>
                </a:solidFill>
              </a:rPr>
              <a:t>Коллекции:</a:t>
            </a:r>
            <a:br>
              <a:rPr lang="ru-RU" sz="1200" u="sng" dirty="0" smtClean="0">
                <a:solidFill>
                  <a:schemeClr val="accent6"/>
                </a:solidFill>
              </a:rPr>
            </a:br>
            <a:r>
              <a:rPr lang="en-US" sz="1200" dirty="0" smtClean="0">
                <a:solidFill>
                  <a:schemeClr val="accent6"/>
                </a:solidFill>
              </a:rPr>
              <a:t>ORIGINAL</a:t>
            </a:r>
            <a:r>
              <a:rPr lang="ru-RU" sz="1200" dirty="0" smtClean="0">
                <a:solidFill>
                  <a:schemeClr val="accent6"/>
                </a:solidFill>
              </a:rPr>
              <a:t> </a:t>
            </a:r>
            <a:r>
              <a:rPr lang="en-US" sz="1200" dirty="0">
                <a:solidFill>
                  <a:schemeClr val="accent6"/>
                </a:solidFill>
                <a:latin typeface="Zapf Dingbats"/>
                <a:ea typeface="Zapf Dingbats"/>
                <a:cs typeface="Zapf Dingbats"/>
                <a:sym typeface="Zapf Dingbats"/>
              </a:rPr>
              <a:t>✓</a:t>
            </a:r>
            <a:r>
              <a:rPr lang="en-US" sz="1200" dirty="0" smtClean="0">
                <a:solidFill>
                  <a:schemeClr val="accent6"/>
                </a:solidFill>
              </a:rPr>
              <a:t/>
            </a:r>
            <a:br>
              <a:rPr lang="en-US" sz="1200" dirty="0" smtClean="0">
                <a:solidFill>
                  <a:schemeClr val="accent6"/>
                </a:solidFill>
              </a:rPr>
            </a:br>
            <a:r>
              <a:rPr lang="en-US" sz="1200" dirty="0" smtClean="0">
                <a:solidFill>
                  <a:schemeClr val="accent6"/>
                </a:solidFill>
              </a:rPr>
              <a:t>CLASSIC</a:t>
            </a:r>
            <a:r>
              <a:rPr lang="ru-RU" sz="1200" dirty="0" smtClean="0">
                <a:solidFill>
                  <a:schemeClr val="accent6"/>
                </a:solidFill>
              </a:rPr>
              <a:t> </a:t>
            </a:r>
            <a:r>
              <a:rPr lang="en-US" sz="1200" dirty="0" smtClean="0">
                <a:solidFill>
                  <a:schemeClr val="accent6"/>
                </a:solidFill>
                <a:latin typeface="Zapf Dingbats"/>
                <a:ea typeface="Zapf Dingbats"/>
                <a:cs typeface="Zapf Dingbats"/>
                <a:sym typeface="Zapf Dingbats"/>
              </a:rPr>
              <a:t>✓</a:t>
            </a:r>
            <a:r>
              <a:rPr lang="ru-RU" sz="1200" dirty="0" smtClean="0">
                <a:solidFill>
                  <a:schemeClr val="accent6"/>
                </a:solidFill>
                <a:latin typeface="Zapf Dingbats"/>
                <a:ea typeface="Zapf Dingbats"/>
                <a:cs typeface="Zapf Dingbats"/>
                <a:sym typeface="Zapf Dingbats"/>
              </a:rPr>
              <a:t/>
            </a:r>
            <a:br>
              <a:rPr lang="ru-RU" sz="1200" dirty="0" smtClean="0">
                <a:solidFill>
                  <a:schemeClr val="accent6"/>
                </a:solidFill>
                <a:latin typeface="Zapf Dingbats"/>
                <a:ea typeface="Zapf Dingbats"/>
                <a:cs typeface="Zapf Dingbats"/>
                <a:sym typeface="Zapf Dingbats"/>
              </a:rPr>
            </a:br>
            <a:r>
              <a:rPr lang="en-US" sz="1200" dirty="0" smtClean="0">
                <a:solidFill>
                  <a:schemeClr val="accent6"/>
                </a:solidFill>
              </a:rPr>
              <a:t>BRIDGE</a:t>
            </a:r>
            <a:r>
              <a:rPr lang="ru-RU" sz="1200" dirty="0" smtClean="0">
                <a:solidFill>
                  <a:schemeClr val="accent6"/>
                </a:solidFill>
              </a:rPr>
              <a:t> </a:t>
            </a:r>
            <a:r>
              <a:rPr lang="en-US" sz="1200" dirty="0">
                <a:solidFill>
                  <a:schemeClr val="accent6"/>
                </a:solidFill>
                <a:latin typeface="Zapf Dingbats"/>
                <a:ea typeface="Zapf Dingbats"/>
                <a:cs typeface="Zapf Dingbats"/>
                <a:sym typeface="Zapf Dingbats"/>
              </a:rPr>
              <a:t>✓</a:t>
            </a:r>
            <a:r>
              <a:rPr lang="en-US" sz="1200" dirty="0" smtClean="0">
                <a:solidFill>
                  <a:schemeClr val="accent6"/>
                </a:solidFill>
              </a:rPr>
              <a:t/>
            </a:r>
            <a:br>
              <a:rPr lang="en-US" sz="1200" dirty="0" smtClean="0">
                <a:solidFill>
                  <a:schemeClr val="accent6"/>
                </a:solidFill>
              </a:rPr>
            </a:br>
            <a:r>
              <a:rPr lang="en-US" sz="1200" dirty="0" smtClean="0">
                <a:solidFill>
                  <a:schemeClr val="accent6"/>
                </a:solidFill>
              </a:rPr>
              <a:t>LIGHT</a:t>
            </a:r>
            <a:r>
              <a:rPr lang="ru-RU" sz="1200" dirty="0" smtClean="0">
                <a:solidFill>
                  <a:schemeClr val="accent6"/>
                </a:solidFill>
              </a:rPr>
              <a:t> </a:t>
            </a:r>
            <a:r>
              <a:rPr lang="en-US" sz="1200" dirty="0" smtClean="0">
                <a:solidFill>
                  <a:schemeClr val="accent6"/>
                </a:solidFill>
                <a:latin typeface="Zapf Dingbats"/>
                <a:ea typeface="Zapf Dingbats"/>
                <a:cs typeface="Zapf Dingbats"/>
                <a:sym typeface="Zapf Dingbats"/>
              </a:rPr>
              <a:t>✓</a:t>
            </a:r>
            <a:r>
              <a:rPr lang="ru-RU" sz="1200" dirty="0" smtClean="0">
                <a:solidFill>
                  <a:schemeClr val="accent6"/>
                </a:solidFill>
              </a:rPr>
              <a:t> </a:t>
            </a:r>
            <a:br>
              <a:rPr lang="ru-RU" sz="1200" dirty="0" smtClean="0">
                <a:solidFill>
                  <a:schemeClr val="accent6"/>
                </a:solidFill>
              </a:rPr>
            </a:br>
            <a:r>
              <a:rPr lang="ru-RU" sz="1200" dirty="0" smtClean="0">
                <a:solidFill>
                  <a:schemeClr val="accent6"/>
                </a:solidFill>
              </a:rPr>
              <a:t>МАСТЕР И МАРГАРИТА </a:t>
            </a:r>
            <a:r>
              <a:rPr lang="en-US" sz="1200" dirty="0">
                <a:solidFill>
                  <a:schemeClr val="accent6"/>
                </a:solidFill>
                <a:latin typeface="Zapf Dingbats"/>
                <a:ea typeface="Zapf Dingbats"/>
                <a:cs typeface="Zapf Dingbats"/>
                <a:sym typeface="Zapf Dingbats"/>
              </a:rPr>
              <a:t>✓</a:t>
            </a:r>
            <a:r>
              <a:rPr lang="en-US" sz="1200" dirty="0" smtClean="0">
                <a:solidFill>
                  <a:schemeClr val="accent6"/>
                </a:solidFill>
              </a:rPr>
              <a:t/>
            </a:r>
            <a:br>
              <a:rPr lang="en-US" sz="1200" dirty="0" smtClean="0">
                <a:solidFill>
                  <a:schemeClr val="accent6"/>
                </a:solidFill>
              </a:rPr>
            </a:br>
            <a:r>
              <a:rPr lang="ru-RU" sz="1200" dirty="0" smtClean="0">
                <a:solidFill>
                  <a:schemeClr val="accent6"/>
                </a:solidFill>
              </a:rPr>
              <a:t>Полотна со стеклом </a:t>
            </a:r>
            <a:r>
              <a:rPr lang="en-US" sz="1200" dirty="0">
                <a:solidFill>
                  <a:schemeClr val="accent6"/>
                </a:solidFill>
                <a:latin typeface="Zapf Dingbats"/>
                <a:ea typeface="Zapf Dingbats"/>
                <a:cs typeface="Zapf Dingbats"/>
                <a:sym typeface="Zapf Dingbats"/>
              </a:rPr>
              <a:t>✓</a:t>
            </a:r>
            <a:r>
              <a:rPr lang="ru-RU" sz="1200" dirty="0" smtClean="0">
                <a:solidFill>
                  <a:schemeClr val="accent6"/>
                </a:solidFill>
              </a:rPr>
              <a:t> </a:t>
            </a:r>
            <a:br>
              <a:rPr lang="ru-RU" sz="1200" dirty="0" smtClean="0">
                <a:solidFill>
                  <a:schemeClr val="accent6"/>
                </a:solidFill>
              </a:rPr>
            </a:br>
            <a:r>
              <a:rPr lang="ru-RU" sz="1200" dirty="0" smtClean="0">
                <a:solidFill>
                  <a:schemeClr val="accent6"/>
                </a:solidFill>
              </a:rPr>
              <a:t/>
            </a:r>
            <a:br>
              <a:rPr lang="ru-RU" sz="1200" dirty="0" smtClean="0">
                <a:solidFill>
                  <a:schemeClr val="accent6"/>
                </a:solidFill>
              </a:rPr>
            </a:br>
            <a:r>
              <a:rPr lang="ru-RU" sz="1200" dirty="0" smtClean="0">
                <a:solidFill>
                  <a:schemeClr val="accent6"/>
                </a:solidFill>
              </a:rPr>
              <a:t>1 створка </a:t>
            </a:r>
            <a:r>
              <a:rPr lang="en-US" sz="1200" dirty="0">
                <a:solidFill>
                  <a:schemeClr val="accent6"/>
                </a:solidFill>
                <a:latin typeface="Zapf Dingbats"/>
                <a:ea typeface="Zapf Dingbats"/>
                <a:cs typeface="Zapf Dingbats"/>
                <a:sym typeface="Zapf Dingbats"/>
              </a:rPr>
              <a:t>✓</a:t>
            </a:r>
            <a:r>
              <a:rPr lang="ru-RU" sz="1200" dirty="0" smtClean="0">
                <a:solidFill>
                  <a:schemeClr val="accent6"/>
                </a:solidFill>
              </a:rPr>
              <a:t/>
            </a:r>
            <a:br>
              <a:rPr lang="ru-RU" sz="1200" dirty="0" smtClean="0">
                <a:solidFill>
                  <a:schemeClr val="accent6"/>
                </a:solidFill>
              </a:rPr>
            </a:br>
            <a:r>
              <a:rPr lang="ru-RU" sz="1200" dirty="0" smtClean="0">
                <a:solidFill>
                  <a:schemeClr val="accent6"/>
                </a:solidFill>
              </a:rPr>
              <a:t>2 створки </a:t>
            </a:r>
            <a:r>
              <a:rPr lang="en-US" sz="1200" dirty="0" smtClean="0">
                <a:solidFill>
                  <a:schemeClr val="accent6"/>
                </a:solidFill>
                <a:latin typeface="Zapf Dingbats"/>
                <a:ea typeface="Zapf Dingbats"/>
                <a:cs typeface="Zapf Dingbats"/>
                <a:sym typeface="Zapf Dingbats"/>
              </a:rPr>
              <a:t>✓</a:t>
            </a:r>
            <a:r>
              <a:rPr lang="ru-RU" sz="1200" dirty="0" smtClean="0">
                <a:solidFill>
                  <a:schemeClr val="accent6"/>
                </a:solidFill>
                <a:latin typeface="Zapf Dingbats"/>
                <a:ea typeface="Zapf Dingbats"/>
                <a:cs typeface="Zapf Dingbats"/>
                <a:sym typeface="Zapf Dingbats"/>
              </a:rPr>
              <a:t/>
            </a:r>
            <a:br>
              <a:rPr lang="ru-RU" sz="1200" dirty="0" smtClean="0">
                <a:solidFill>
                  <a:schemeClr val="accent6"/>
                </a:solidFill>
                <a:latin typeface="Zapf Dingbats"/>
                <a:ea typeface="Zapf Dingbats"/>
                <a:cs typeface="Zapf Dingbats"/>
                <a:sym typeface="Zapf Dingbats"/>
              </a:rPr>
            </a:br>
            <a:r>
              <a:rPr lang="ru-RU" sz="1200" dirty="0" smtClean="0">
                <a:solidFill>
                  <a:schemeClr val="accent6"/>
                </a:solidFill>
                <a:latin typeface="Zapf Dingbats"/>
                <a:ea typeface="Zapf Dingbats"/>
                <a:cs typeface="Zapf Dingbats"/>
                <a:sym typeface="Zapf Dingbats"/>
              </a:rPr>
              <a:t/>
            </a:r>
            <a:br>
              <a:rPr lang="ru-RU" sz="1200" dirty="0" smtClean="0">
                <a:solidFill>
                  <a:schemeClr val="accent6"/>
                </a:solidFill>
                <a:latin typeface="Zapf Dingbats"/>
                <a:ea typeface="Zapf Dingbats"/>
                <a:cs typeface="Zapf Dingbats"/>
                <a:sym typeface="Zapf Dingbats"/>
              </a:rPr>
            </a:br>
            <a:endParaRPr lang="ru-RU" sz="1200" dirty="0">
              <a:solidFill>
                <a:schemeClr val="accent6"/>
              </a:solidFill>
            </a:endParaRPr>
          </a:p>
        </p:txBody>
      </p:sp>
      <p:pic>
        <p:nvPicPr>
          <p:cNvPr id="6" name="roto.mp4">
            <a:hlinkClick r:id="" action="ppaction://media"/>
          </p:cNvPr>
          <p:cNvPicPr>
            <a:picLocks noGrp="1" noChangeAspect="1"/>
          </p:cNvPicPr>
          <p:nvPr>
            <p:ph type="pic" sz="quarter" idx="10"/>
            <a:videoFile r:link="rId2"/>
            <p:extLst>
              <p:ext uri="{DAA4B4D4-6D71-4841-9C94-3DE7FCFB9230}">
                <p14:media xmlns:p14="http://schemas.microsoft.com/office/powerpoint/2010/main" r:embed="rId1"/>
              </p:ext>
            </p:extLst>
          </p:nvPr>
        </p:nvPicPr>
        <p:blipFill>
          <a:blip r:embed="rId4"/>
          <a:stretch>
            <a:fillRect/>
          </a:stretch>
        </p:blipFill>
        <p:spPr>
          <a:xfrm>
            <a:off x="950913" y="2000250"/>
            <a:ext cx="4535487" cy="3779838"/>
          </a:xfrm>
        </p:spPr>
      </p:pic>
      <p:pic>
        <p:nvPicPr>
          <p:cNvPr id="7" name="Изображение 6" descr="sofia_patented.ep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17034" y="544560"/>
            <a:ext cx="1059841" cy="1059841"/>
          </a:xfrm>
          <a:prstGeom prst="rect">
            <a:avLst/>
          </a:prstGeom>
        </p:spPr>
      </p:pic>
      <p:sp>
        <p:nvSpPr>
          <p:cNvPr id="3" name="TextBox 2"/>
          <p:cNvSpPr txBox="1"/>
          <p:nvPr/>
        </p:nvSpPr>
        <p:spPr>
          <a:xfrm>
            <a:off x="1949191" y="5824720"/>
            <a:ext cx="2240247" cy="369332"/>
          </a:xfrm>
          <a:prstGeom prst="rect">
            <a:avLst/>
          </a:prstGeom>
          <a:noFill/>
        </p:spPr>
        <p:txBody>
          <a:bodyPr wrap="square" rtlCol="0">
            <a:spAutoFit/>
          </a:bodyPr>
          <a:lstStyle/>
          <a:p>
            <a:pPr algn="ctr"/>
            <a:r>
              <a:rPr lang="ru-RU" b="1" i="0" u="sng" baseline="0" dirty="0" smtClean="0">
                <a:solidFill>
                  <a:srgbClr val="000090"/>
                </a:solidFill>
                <a:latin typeface="Cambria"/>
              </a:rPr>
              <a:t>АНИМАЦИЯ</a:t>
            </a:r>
          </a:p>
        </p:txBody>
      </p:sp>
    </p:spTree>
    <p:extLst>
      <p:ext uri="{BB962C8B-B14F-4D97-AF65-F5344CB8AC3E}">
        <p14:creationId xmlns:p14="http://schemas.microsoft.com/office/powerpoint/2010/main" val="1963825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smtClean="0"/>
              <a:t>Купе</a:t>
            </a:r>
            <a:endParaRPr lang="ru-RU" dirty="0"/>
          </a:p>
        </p:txBody>
      </p:sp>
      <p:sp>
        <p:nvSpPr>
          <p:cNvPr id="4" name="Текст 3"/>
          <p:cNvSpPr>
            <a:spLocks noGrp="1"/>
          </p:cNvSpPr>
          <p:nvPr>
            <p:ph type="body" sz="quarter" idx="13"/>
          </p:nvPr>
        </p:nvSpPr>
        <p:spPr>
          <a:xfrm>
            <a:off x="6108701" y="983607"/>
            <a:ext cx="2298699" cy="3892550"/>
          </a:xfrm>
        </p:spPr>
        <p:txBody>
          <a:bodyPr/>
          <a:lstStyle/>
          <a:p>
            <a:r>
              <a:rPr lang="ru-RU" sz="1200" dirty="0">
                <a:solidFill>
                  <a:srgbClr val="000000"/>
                </a:solidFill>
              </a:rPr>
              <a:t>Система открывания с настенной направляющей. Весь механизм, который приводит в движение полотно, скрыт за декоративным коробом</a:t>
            </a:r>
            <a:r>
              <a:rPr lang="ru-RU" sz="1200" dirty="0" smtClean="0">
                <a:solidFill>
                  <a:srgbClr val="000000"/>
                </a:solidFill>
              </a:rPr>
              <a:t>.</a:t>
            </a:r>
            <a:br>
              <a:rPr lang="ru-RU" sz="1200" dirty="0" smtClean="0">
                <a:solidFill>
                  <a:srgbClr val="000000"/>
                </a:solidFill>
              </a:rPr>
            </a:br>
            <a:r>
              <a:rPr lang="ru-RU" sz="1200" dirty="0" smtClean="0">
                <a:solidFill>
                  <a:srgbClr val="000000"/>
                </a:solidFill>
              </a:rPr>
              <a:t/>
            </a:r>
            <a:br>
              <a:rPr lang="ru-RU" sz="1200" dirty="0" smtClean="0">
                <a:solidFill>
                  <a:srgbClr val="000000"/>
                </a:solidFill>
              </a:rPr>
            </a:br>
            <a:r>
              <a:rPr lang="ru-RU" sz="1200" u="sng" dirty="0" smtClean="0">
                <a:solidFill>
                  <a:schemeClr val="accent6"/>
                </a:solidFill>
              </a:rPr>
              <a:t>Размеры</a:t>
            </a:r>
            <a:r>
              <a:rPr lang="ru-RU" sz="1200" u="sng" dirty="0">
                <a:solidFill>
                  <a:schemeClr val="accent6"/>
                </a:solidFill>
              </a:rPr>
              <a:t/>
            </a:r>
            <a:br>
              <a:rPr lang="ru-RU" sz="1200" u="sng" dirty="0">
                <a:solidFill>
                  <a:schemeClr val="accent6"/>
                </a:solidFill>
              </a:rPr>
            </a:br>
            <a:r>
              <a:rPr lang="ru-RU" sz="1200" dirty="0" smtClean="0">
                <a:solidFill>
                  <a:schemeClr val="accent6"/>
                </a:solidFill>
              </a:rPr>
              <a:t>Стандартная ширина:</a:t>
            </a:r>
            <a:br>
              <a:rPr lang="ru-RU" sz="1200" dirty="0" smtClean="0">
                <a:solidFill>
                  <a:schemeClr val="accent6"/>
                </a:solidFill>
              </a:rPr>
            </a:br>
            <a:r>
              <a:rPr lang="ru-RU" sz="1200" dirty="0" smtClean="0">
                <a:solidFill>
                  <a:schemeClr val="accent6"/>
                </a:solidFill>
              </a:rPr>
              <a:t>600</a:t>
            </a:r>
            <a:r>
              <a:rPr lang="ru-RU" sz="1200" dirty="0">
                <a:solidFill>
                  <a:schemeClr val="accent6"/>
                </a:solidFill>
              </a:rPr>
              <a:t>, 700, 800, </a:t>
            </a:r>
            <a:r>
              <a:rPr lang="ru-RU" sz="1200" dirty="0" smtClean="0">
                <a:solidFill>
                  <a:schemeClr val="accent6"/>
                </a:solidFill>
              </a:rPr>
              <a:t>900</a:t>
            </a:r>
            <a:r>
              <a:rPr lang="ru-RU" sz="1200" dirty="0">
                <a:solidFill>
                  <a:schemeClr val="accent6"/>
                </a:solidFill>
              </a:rPr>
              <a:t/>
            </a:r>
            <a:br>
              <a:rPr lang="ru-RU" sz="1200" dirty="0">
                <a:solidFill>
                  <a:schemeClr val="accent6"/>
                </a:solidFill>
              </a:rPr>
            </a:br>
            <a:r>
              <a:rPr lang="ru-RU" sz="1200" dirty="0" smtClean="0">
                <a:solidFill>
                  <a:schemeClr val="accent6"/>
                </a:solidFill>
              </a:rPr>
              <a:t>Нестандартная ширина: 1000</a:t>
            </a:r>
            <a:r>
              <a:rPr lang="ru-RU" sz="1200" dirty="0">
                <a:solidFill>
                  <a:schemeClr val="accent6"/>
                </a:solidFill>
              </a:rPr>
              <a:t/>
            </a:r>
            <a:br>
              <a:rPr lang="ru-RU" sz="1200" dirty="0">
                <a:solidFill>
                  <a:schemeClr val="accent6"/>
                </a:solidFill>
              </a:rPr>
            </a:br>
            <a:r>
              <a:rPr lang="ru-RU" sz="1200" dirty="0" smtClean="0">
                <a:solidFill>
                  <a:schemeClr val="accent6"/>
                </a:solidFill>
              </a:rPr>
              <a:t/>
            </a:r>
            <a:br>
              <a:rPr lang="ru-RU" sz="1200" dirty="0" smtClean="0">
                <a:solidFill>
                  <a:schemeClr val="accent6"/>
                </a:solidFill>
              </a:rPr>
            </a:br>
            <a:r>
              <a:rPr lang="ru-RU" sz="1200" dirty="0" smtClean="0">
                <a:solidFill>
                  <a:schemeClr val="accent6"/>
                </a:solidFill>
              </a:rPr>
              <a:t>Высота: </a:t>
            </a:r>
            <a:br>
              <a:rPr lang="ru-RU" sz="1200" dirty="0" smtClean="0">
                <a:solidFill>
                  <a:schemeClr val="accent6"/>
                </a:solidFill>
              </a:rPr>
            </a:br>
            <a:r>
              <a:rPr lang="ru-RU" sz="1200" dirty="0" smtClean="0">
                <a:solidFill>
                  <a:schemeClr val="accent6"/>
                </a:solidFill>
              </a:rPr>
              <a:t>от 1900 до 2300 </a:t>
            </a:r>
            <a:br>
              <a:rPr lang="ru-RU" sz="1200" dirty="0" smtClean="0">
                <a:solidFill>
                  <a:schemeClr val="accent6"/>
                </a:solidFill>
              </a:rPr>
            </a:br>
            <a:r>
              <a:rPr lang="ru-RU" sz="1200" dirty="0" smtClean="0">
                <a:solidFill>
                  <a:schemeClr val="accent6"/>
                </a:solidFill>
              </a:rPr>
              <a:t>от 2010 до 2300</a:t>
            </a:r>
            <a:br>
              <a:rPr lang="ru-RU" sz="1200" dirty="0" smtClean="0">
                <a:solidFill>
                  <a:schemeClr val="accent6"/>
                </a:solidFill>
              </a:rPr>
            </a:br>
            <a:r>
              <a:rPr lang="ru-RU" sz="1200" dirty="0" smtClean="0">
                <a:solidFill>
                  <a:schemeClr val="accent6"/>
                </a:solidFill>
              </a:rPr>
              <a:t>от 2300 до 3130</a:t>
            </a:r>
            <a:br>
              <a:rPr lang="ru-RU" sz="1200" dirty="0" smtClean="0">
                <a:solidFill>
                  <a:schemeClr val="accent6"/>
                </a:solidFill>
              </a:rPr>
            </a:br>
            <a:r>
              <a:rPr lang="ru-RU" sz="1200" dirty="0" smtClean="0">
                <a:solidFill>
                  <a:schemeClr val="accent6"/>
                </a:solidFill>
              </a:rPr>
              <a:t>от 2300 до 3500 </a:t>
            </a:r>
            <a:r>
              <a:rPr lang="ru-RU" sz="1200" dirty="0">
                <a:solidFill>
                  <a:schemeClr val="accent6"/>
                </a:solidFill>
              </a:rPr>
              <a:t/>
            </a:r>
            <a:br>
              <a:rPr lang="ru-RU" sz="1200" dirty="0">
                <a:solidFill>
                  <a:schemeClr val="accent6"/>
                </a:solidFill>
              </a:rPr>
            </a:br>
            <a:r>
              <a:rPr lang="ru-RU" sz="1200" dirty="0" smtClean="0">
                <a:solidFill>
                  <a:schemeClr val="accent6"/>
                </a:solidFill>
              </a:rPr>
              <a:t/>
            </a:r>
            <a:br>
              <a:rPr lang="ru-RU" sz="1200" dirty="0" smtClean="0">
                <a:solidFill>
                  <a:schemeClr val="accent6"/>
                </a:solidFill>
              </a:rPr>
            </a:br>
            <a:r>
              <a:rPr lang="ru-RU" sz="1200" u="sng" dirty="0" smtClean="0">
                <a:solidFill>
                  <a:schemeClr val="accent6"/>
                </a:solidFill>
              </a:rPr>
              <a:t>Коллекции</a:t>
            </a:r>
            <a:r>
              <a:rPr lang="ru-RU" sz="1200" u="sng" dirty="0">
                <a:solidFill>
                  <a:schemeClr val="accent6"/>
                </a:solidFill>
              </a:rPr>
              <a:t>:</a:t>
            </a:r>
            <a:br>
              <a:rPr lang="ru-RU" sz="1200" u="sng" dirty="0">
                <a:solidFill>
                  <a:schemeClr val="accent6"/>
                </a:solidFill>
              </a:rPr>
            </a:br>
            <a:r>
              <a:rPr lang="en-US" sz="1200" dirty="0">
                <a:solidFill>
                  <a:schemeClr val="accent6"/>
                </a:solidFill>
              </a:rPr>
              <a:t>ORIGINAL</a:t>
            </a:r>
            <a:r>
              <a:rPr lang="ru-RU" sz="1200" dirty="0">
                <a:solidFill>
                  <a:schemeClr val="accent6"/>
                </a:solidFill>
              </a:rPr>
              <a:t> </a:t>
            </a:r>
            <a:r>
              <a:rPr lang="en-US" sz="1200" dirty="0">
                <a:solidFill>
                  <a:schemeClr val="accent6"/>
                </a:solidFill>
                <a:latin typeface="Zapf Dingbats"/>
                <a:ea typeface="Zapf Dingbats"/>
                <a:cs typeface="Zapf Dingbats"/>
                <a:sym typeface="Zapf Dingbats"/>
              </a:rPr>
              <a:t>✓</a:t>
            </a:r>
            <a:r>
              <a:rPr lang="en-US" sz="1200" dirty="0">
                <a:solidFill>
                  <a:schemeClr val="accent6"/>
                </a:solidFill>
              </a:rPr>
              <a:t/>
            </a:r>
            <a:br>
              <a:rPr lang="en-US" sz="1200" dirty="0">
                <a:solidFill>
                  <a:schemeClr val="accent6"/>
                </a:solidFill>
              </a:rPr>
            </a:br>
            <a:r>
              <a:rPr lang="en-US" sz="1200" dirty="0">
                <a:solidFill>
                  <a:schemeClr val="accent6"/>
                </a:solidFill>
              </a:rPr>
              <a:t>CLASSIC</a:t>
            </a:r>
            <a:r>
              <a:rPr lang="ru-RU" sz="1200" dirty="0">
                <a:solidFill>
                  <a:schemeClr val="accent6"/>
                </a:solidFill>
              </a:rPr>
              <a:t> </a:t>
            </a:r>
            <a:r>
              <a:rPr lang="en-US" sz="1200" dirty="0">
                <a:solidFill>
                  <a:schemeClr val="accent6"/>
                </a:solidFill>
                <a:latin typeface="Zapf Dingbats"/>
                <a:ea typeface="Zapf Dingbats"/>
                <a:cs typeface="Zapf Dingbats"/>
                <a:sym typeface="Zapf Dingbats"/>
              </a:rPr>
              <a:t>✓</a:t>
            </a:r>
            <a:r>
              <a:rPr lang="ru-RU" sz="1200" dirty="0">
                <a:solidFill>
                  <a:schemeClr val="accent6"/>
                </a:solidFill>
                <a:latin typeface="Zapf Dingbats"/>
                <a:ea typeface="Zapf Dingbats"/>
                <a:cs typeface="Zapf Dingbats"/>
                <a:sym typeface="Zapf Dingbats"/>
              </a:rPr>
              <a:t/>
            </a:r>
            <a:br>
              <a:rPr lang="ru-RU" sz="1200" dirty="0">
                <a:solidFill>
                  <a:schemeClr val="accent6"/>
                </a:solidFill>
                <a:latin typeface="Zapf Dingbats"/>
                <a:ea typeface="Zapf Dingbats"/>
                <a:cs typeface="Zapf Dingbats"/>
                <a:sym typeface="Zapf Dingbats"/>
              </a:rPr>
            </a:br>
            <a:r>
              <a:rPr lang="en-US" sz="1200" dirty="0">
                <a:solidFill>
                  <a:schemeClr val="accent6"/>
                </a:solidFill>
              </a:rPr>
              <a:t>BRIDGE</a:t>
            </a:r>
            <a:r>
              <a:rPr lang="ru-RU" sz="1200" dirty="0">
                <a:solidFill>
                  <a:schemeClr val="accent6"/>
                </a:solidFill>
              </a:rPr>
              <a:t> </a:t>
            </a:r>
            <a:r>
              <a:rPr lang="en-US" sz="1200" dirty="0">
                <a:solidFill>
                  <a:schemeClr val="accent6"/>
                </a:solidFill>
                <a:latin typeface="Zapf Dingbats"/>
                <a:ea typeface="Zapf Dingbats"/>
                <a:cs typeface="Zapf Dingbats"/>
                <a:sym typeface="Zapf Dingbats"/>
              </a:rPr>
              <a:t>✓</a:t>
            </a:r>
            <a:r>
              <a:rPr lang="en-US" sz="1200" dirty="0">
                <a:solidFill>
                  <a:schemeClr val="accent6"/>
                </a:solidFill>
              </a:rPr>
              <a:t/>
            </a:r>
            <a:br>
              <a:rPr lang="en-US" sz="1200" dirty="0">
                <a:solidFill>
                  <a:schemeClr val="accent6"/>
                </a:solidFill>
              </a:rPr>
            </a:br>
            <a:r>
              <a:rPr lang="en-US" sz="1200" dirty="0">
                <a:solidFill>
                  <a:schemeClr val="accent6"/>
                </a:solidFill>
              </a:rPr>
              <a:t>LIGHT</a:t>
            </a:r>
            <a:r>
              <a:rPr lang="ru-RU" sz="1200" dirty="0">
                <a:solidFill>
                  <a:schemeClr val="accent6"/>
                </a:solidFill>
              </a:rPr>
              <a:t> </a:t>
            </a:r>
            <a:r>
              <a:rPr lang="en-US" sz="1200" dirty="0">
                <a:solidFill>
                  <a:schemeClr val="accent6"/>
                </a:solidFill>
                <a:latin typeface="Zapf Dingbats"/>
                <a:ea typeface="Zapf Dingbats"/>
                <a:cs typeface="Zapf Dingbats"/>
                <a:sym typeface="Zapf Dingbats"/>
              </a:rPr>
              <a:t>✓</a:t>
            </a:r>
            <a:r>
              <a:rPr lang="en-US" sz="1200" dirty="0">
                <a:solidFill>
                  <a:schemeClr val="accent6"/>
                </a:solidFill>
              </a:rPr>
              <a:t/>
            </a:r>
            <a:br>
              <a:rPr lang="en-US" sz="1200" dirty="0">
                <a:solidFill>
                  <a:schemeClr val="accent6"/>
                </a:solidFill>
              </a:rPr>
            </a:br>
            <a:r>
              <a:rPr lang="en-US" sz="1200" dirty="0" smtClean="0">
                <a:solidFill>
                  <a:schemeClr val="accent6"/>
                </a:solidFill>
              </a:rPr>
              <a:t>SMART </a:t>
            </a:r>
            <a:r>
              <a:rPr lang="en-US" sz="1200" dirty="0" smtClean="0">
                <a:solidFill>
                  <a:schemeClr val="accent6"/>
                </a:solidFill>
                <a:latin typeface="Zapf Dingbats"/>
                <a:ea typeface="Zapf Dingbats"/>
                <a:cs typeface="Zapf Dingbats"/>
                <a:sym typeface="Zapf Dingbats"/>
              </a:rPr>
              <a:t>✓</a:t>
            </a:r>
            <a:endParaRPr lang="en-US" sz="1200" dirty="0" smtClean="0">
              <a:solidFill>
                <a:schemeClr val="accent6"/>
              </a:solidFill>
            </a:endParaRPr>
          </a:p>
          <a:p>
            <a:r>
              <a:rPr lang="en-US" sz="1200" dirty="0" smtClean="0">
                <a:solidFill>
                  <a:schemeClr val="accent6"/>
                </a:solidFill>
              </a:rPr>
              <a:t>SKYLINE</a:t>
            </a:r>
            <a:r>
              <a:rPr lang="en-US" sz="1200" dirty="0">
                <a:solidFill>
                  <a:schemeClr val="accent6"/>
                </a:solidFill>
              </a:rPr>
              <a:t> </a:t>
            </a:r>
            <a:r>
              <a:rPr lang="en-US" sz="1200" dirty="0" smtClean="0">
                <a:solidFill>
                  <a:schemeClr val="accent6"/>
                </a:solidFill>
                <a:latin typeface="Zapf Dingbats"/>
                <a:ea typeface="Zapf Dingbats"/>
                <a:cs typeface="Zapf Dingbats"/>
                <a:sym typeface="Zapf Dingbats"/>
              </a:rPr>
              <a:t>✓</a:t>
            </a:r>
            <a:r>
              <a:rPr lang="en-US" sz="1200" dirty="0">
                <a:solidFill>
                  <a:schemeClr val="accent6"/>
                </a:solidFill>
              </a:rPr>
              <a:t/>
            </a:r>
            <a:br>
              <a:rPr lang="en-US" sz="1200" dirty="0">
                <a:solidFill>
                  <a:schemeClr val="accent6"/>
                </a:solidFill>
              </a:rPr>
            </a:br>
            <a:r>
              <a:rPr lang="ru-RU" sz="1200" dirty="0" smtClean="0">
                <a:solidFill>
                  <a:schemeClr val="accent6"/>
                </a:solidFill>
              </a:rPr>
              <a:t>МАСТЕР </a:t>
            </a:r>
            <a:r>
              <a:rPr lang="ru-RU" sz="1200" dirty="0">
                <a:solidFill>
                  <a:schemeClr val="accent6"/>
                </a:solidFill>
              </a:rPr>
              <a:t>И МАРГАРИТА </a:t>
            </a:r>
            <a:r>
              <a:rPr lang="en-US" sz="1200" dirty="0">
                <a:solidFill>
                  <a:schemeClr val="accent6"/>
                </a:solidFill>
                <a:latin typeface="Zapf Dingbats"/>
                <a:ea typeface="Zapf Dingbats"/>
                <a:cs typeface="Zapf Dingbats"/>
                <a:sym typeface="Zapf Dingbats"/>
              </a:rPr>
              <a:t>✓</a:t>
            </a:r>
            <a:r>
              <a:rPr lang="ru-RU" sz="1200" dirty="0" smtClean="0">
                <a:solidFill>
                  <a:schemeClr val="accent6"/>
                </a:solidFill>
              </a:rPr>
              <a:t/>
            </a:r>
            <a:br>
              <a:rPr lang="ru-RU" sz="1200" dirty="0" smtClean="0">
                <a:solidFill>
                  <a:schemeClr val="accent6"/>
                </a:solidFill>
              </a:rPr>
            </a:br>
            <a:r>
              <a:rPr lang="ru-RU" sz="1200" dirty="0">
                <a:solidFill>
                  <a:schemeClr val="accent6"/>
                </a:solidFill>
              </a:rPr>
              <a:t/>
            </a:r>
            <a:br>
              <a:rPr lang="ru-RU" sz="1200" dirty="0">
                <a:solidFill>
                  <a:schemeClr val="accent6"/>
                </a:solidFill>
              </a:rPr>
            </a:br>
            <a:r>
              <a:rPr lang="ru-RU" sz="1200" dirty="0">
                <a:solidFill>
                  <a:schemeClr val="accent6"/>
                </a:solidFill>
              </a:rPr>
              <a:t>1 створка </a:t>
            </a:r>
            <a:r>
              <a:rPr lang="en-US" sz="1200" dirty="0">
                <a:solidFill>
                  <a:schemeClr val="accent6"/>
                </a:solidFill>
                <a:latin typeface="Zapf Dingbats"/>
                <a:ea typeface="Zapf Dingbats"/>
                <a:cs typeface="Zapf Dingbats"/>
                <a:sym typeface="Zapf Dingbats"/>
              </a:rPr>
              <a:t>✓</a:t>
            </a:r>
            <a:r>
              <a:rPr lang="ru-RU" sz="1200" dirty="0">
                <a:solidFill>
                  <a:schemeClr val="accent6"/>
                </a:solidFill>
              </a:rPr>
              <a:t/>
            </a:r>
            <a:br>
              <a:rPr lang="ru-RU" sz="1200" dirty="0">
                <a:solidFill>
                  <a:schemeClr val="accent6"/>
                </a:solidFill>
              </a:rPr>
            </a:br>
            <a:r>
              <a:rPr lang="ru-RU" sz="1200" dirty="0">
                <a:solidFill>
                  <a:schemeClr val="accent6"/>
                </a:solidFill>
              </a:rPr>
              <a:t>2 створки </a:t>
            </a:r>
            <a:r>
              <a:rPr lang="en-US" sz="1200" dirty="0" smtClean="0">
                <a:solidFill>
                  <a:schemeClr val="accent6"/>
                </a:solidFill>
                <a:latin typeface="Zapf Dingbats"/>
                <a:ea typeface="Zapf Dingbats"/>
                <a:cs typeface="Zapf Dingbats"/>
                <a:sym typeface="Zapf Dingbats"/>
              </a:rPr>
              <a:t>✓</a:t>
            </a:r>
            <a:r>
              <a:rPr lang="ru-RU" sz="1200" dirty="0">
                <a:solidFill>
                  <a:schemeClr val="accent6"/>
                </a:solidFill>
                <a:sym typeface="Zapf Dingbats"/>
              </a:rPr>
              <a:t/>
            </a:r>
            <a:br>
              <a:rPr lang="ru-RU" sz="1200" dirty="0">
                <a:solidFill>
                  <a:schemeClr val="accent6"/>
                </a:solidFill>
                <a:sym typeface="Zapf Dingbats"/>
              </a:rPr>
            </a:br>
            <a:r>
              <a:rPr lang="ru-RU" sz="1200" dirty="0" smtClean="0">
                <a:solidFill>
                  <a:schemeClr val="accent6"/>
                </a:solidFill>
              </a:rPr>
              <a:t>4 створки </a:t>
            </a:r>
            <a:r>
              <a:rPr lang="en-US" sz="1200" dirty="0">
                <a:solidFill>
                  <a:schemeClr val="accent6"/>
                </a:solidFill>
                <a:latin typeface="Zapf Dingbats"/>
                <a:ea typeface="Zapf Dingbats"/>
                <a:cs typeface="Zapf Dingbats"/>
                <a:sym typeface="Zapf Dingbats"/>
              </a:rPr>
              <a:t>✓</a:t>
            </a:r>
            <a:r>
              <a:rPr lang="ru-RU" sz="1200" dirty="0">
                <a:solidFill>
                  <a:schemeClr val="accent6"/>
                </a:solidFill>
                <a:latin typeface="Zapf Dingbats"/>
                <a:ea typeface="Zapf Dingbats"/>
                <a:cs typeface="Zapf Dingbats"/>
                <a:sym typeface="Zapf Dingbats"/>
              </a:rPr>
              <a:t/>
            </a:r>
            <a:br>
              <a:rPr lang="ru-RU" sz="1200" dirty="0">
                <a:solidFill>
                  <a:schemeClr val="accent6"/>
                </a:solidFill>
                <a:latin typeface="Zapf Dingbats"/>
                <a:ea typeface="Zapf Dingbats"/>
                <a:cs typeface="Zapf Dingbats"/>
                <a:sym typeface="Zapf Dingbats"/>
              </a:rPr>
            </a:br>
            <a:endParaRPr lang="ru-RU" sz="1200" dirty="0">
              <a:solidFill>
                <a:schemeClr val="accent6"/>
              </a:solidFill>
            </a:endParaRPr>
          </a:p>
          <a:p>
            <a:r>
              <a:rPr lang="ru-RU" sz="1200" dirty="0">
                <a:solidFill>
                  <a:schemeClr val="accent6"/>
                </a:solidFill>
                <a:latin typeface="Zapf Dingbats"/>
                <a:ea typeface="Zapf Dingbats"/>
                <a:cs typeface="Zapf Dingbats"/>
                <a:sym typeface="Zapf Dingbats"/>
              </a:rPr>
              <a:t/>
            </a:r>
            <a:br>
              <a:rPr lang="ru-RU" sz="1200" dirty="0">
                <a:solidFill>
                  <a:schemeClr val="accent6"/>
                </a:solidFill>
                <a:latin typeface="Zapf Dingbats"/>
                <a:ea typeface="Zapf Dingbats"/>
                <a:cs typeface="Zapf Dingbats"/>
                <a:sym typeface="Zapf Dingbats"/>
              </a:rPr>
            </a:br>
            <a:endParaRPr lang="ru-RU" sz="1200" dirty="0">
              <a:solidFill>
                <a:schemeClr val="accent6"/>
              </a:solidFill>
            </a:endParaRPr>
          </a:p>
          <a:p>
            <a:endParaRPr lang="ru-RU" sz="1200" dirty="0">
              <a:solidFill>
                <a:srgbClr val="000000"/>
              </a:solidFill>
            </a:endParaRPr>
          </a:p>
        </p:txBody>
      </p:sp>
      <p:pic>
        <p:nvPicPr>
          <p:cNvPr id="6" name="coupe.mp4">
            <a:hlinkClick r:id="" action="ppaction://media"/>
          </p:cNvPr>
          <p:cNvPicPr>
            <a:picLocks noGrp="1" noChangeAspect="1"/>
          </p:cNvPicPr>
          <p:nvPr>
            <p:ph type="pic" sz="quarter" idx="10"/>
            <a:videoFile r:link="rId2"/>
            <p:extLst>
              <p:ext uri="{DAA4B4D4-6D71-4841-9C94-3DE7FCFB9230}">
                <p14:media xmlns:p14="http://schemas.microsoft.com/office/powerpoint/2010/main" r:embed="rId1"/>
              </p:ext>
            </p:extLst>
          </p:nvPr>
        </p:nvPicPr>
        <p:blipFill>
          <a:blip r:embed="rId4"/>
          <a:stretch>
            <a:fillRect/>
          </a:stretch>
        </p:blipFill>
        <p:spPr>
          <a:xfrm>
            <a:off x="904875" y="2000250"/>
            <a:ext cx="4629150" cy="3779838"/>
          </a:xfrm>
        </p:spPr>
      </p:pic>
      <p:sp>
        <p:nvSpPr>
          <p:cNvPr id="5" name="TextBox 4"/>
          <p:cNvSpPr txBox="1"/>
          <p:nvPr/>
        </p:nvSpPr>
        <p:spPr>
          <a:xfrm>
            <a:off x="1949191" y="5824720"/>
            <a:ext cx="2240247" cy="369332"/>
          </a:xfrm>
          <a:prstGeom prst="rect">
            <a:avLst/>
          </a:prstGeom>
          <a:noFill/>
        </p:spPr>
        <p:txBody>
          <a:bodyPr wrap="square" rtlCol="0">
            <a:spAutoFit/>
          </a:bodyPr>
          <a:lstStyle/>
          <a:p>
            <a:pPr algn="ctr"/>
            <a:r>
              <a:rPr lang="ru-RU" b="1" i="0" u="sng" baseline="0" dirty="0" smtClean="0">
                <a:solidFill>
                  <a:srgbClr val="000090"/>
                </a:solidFill>
                <a:latin typeface="Cambria"/>
              </a:rPr>
              <a:t>АНИМАЦИЯ</a:t>
            </a:r>
          </a:p>
        </p:txBody>
      </p:sp>
    </p:spTree>
    <p:extLst>
      <p:ext uri="{BB962C8B-B14F-4D97-AF65-F5344CB8AC3E}">
        <p14:creationId xmlns:p14="http://schemas.microsoft.com/office/powerpoint/2010/main" val="30422982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smtClean="0"/>
              <a:t>Пенал</a:t>
            </a:r>
            <a:endParaRPr lang="ru-RU" dirty="0"/>
          </a:p>
        </p:txBody>
      </p:sp>
      <p:sp>
        <p:nvSpPr>
          <p:cNvPr id="4" name="Текст 3"/>
          <p:cNvSpPr>
            <a:spLocks noGrp="1"/>
          </p:cNvSpPr>
          <p:nvPr>
            <p:ph type="body" sz="quarter" idx="13"/>
          </p:nvPr>
        </p:nvSpPr>
        <p:spPr>
          <a:xfrm>
            <a:off x="6108701" y="873158"/>
            <a:ext cx="2298699" cy="3892550"/>
          </a:xfrm>
        </p:spPr>
        <p:txBody>
          <a:bodyPr/>
          <a:lstStyle/>
          <a:p>
            <a:r>
              <a:rPr lang="ru-RU" sz="1200" dirty="0">
                <a:solidFill>
                  <a:schemeClr val="accent6"/>
                </a:solidFill>
              </a:rPr>
              <a:t>Сдвижная система, при которой дверь при открывании плавно перемещается внутрь стены, в специальную предустановленную на этапе монтажа кассету</a:t>
            </a:r>
            <a:r>
              <a:rPr lang="ru-RU" sz="1200" dirty="0" smtClean="0">
                <a:solidFill>
                  <a:schemeClr val="accent6"/>
                </a:solidFill>
              </a:rPr>
              <a:t>.</a:t>
            </a:r>
            <a:br>
              <a:rPr lang="ru-RU" sz="1200" dirty="0" smtClean="0">
                <a:solidFill>
                  <a:schemeClr val="accent6"/>
                </a:solidFill>
              </a:rPr>
            </a:br>
            <a:r>
              <a:rPr lang="ru-RU" sz="1200" dirty="0" smtClean="0">
                <a:solidFill>
                  <a:schemeClr val="accent6"/>
                </a:solidFill>
              </a:rPr>
              <a:t/>
            </a:r>
            <a:br>
              <a:rPr lang="ru-RU" sz="1200" dirty="0" smtClean="0">
                <a:solidFill>
                  <a:schemeClr val="accent6"/>
                </a:solidFill>
              </a:rPr>
            </a:br>
            <a:r>
              <a:rPr lang="ru-RU" sz="1200" u="sng" dirty="0">
                <a:solidFill>
                  <a:schemeClr val="accent6"/>
                </a:solidFill>
              </a:rPr>
              <a:t>Размеры</a:t>
            </a:r>
            <a:br>
              <a:rPr lang="ru-RU" sz="1200" u="sng" dirty="0">
                <a:solidFill>
                  <a:schemeClr val="accent6"/>
                </a:solidFill>
              </a:rPr>
            </a:br>
            <a:r>
              <a:rPr lang="ru-RU" sz="1200" dirty="0">
                <a:solidFill>
                  <a:schemeClr val="accent6"/>
                </a:solidFill>
              </a:rPr>
              <a:t>Стандартная ширина:</a:t>
            </a:r>
            <a:br>
              <a:rPr lang="ru-RU" sz="1200" dirty="0">
                <a:solidFill>
                  <a:schemeClr val="accent6"/>
                </a:solidFill>
              </a:rPr>
            </a:br>
            <a:r>
              <a:rPr lang="ru-RU" sz="1200" dirty="0">
                <a:solidFill>
                  <a:schemeClr val="accent6"/>
                </a:solidFill>
              </a:rPr>
              <a:t>600, 700, 800, 900</a:t>
            </a:r>
            <a:br>
              <a:rPr lang="ru-RU" sz="1200" dirty="0">
                <a:solidFill>
                  <a:schemeClr val="accent6"/>
                </a:solidFill>
              </a:rPr>
            </a:br>
            <a:r>
              <a:rPr lang="ru-RU" sz="1200" dirty="0">
                <a:solidFill>
                  <a:schemeClr val="accent6"/>
                </a:solidFill>
              </a:rPr>
              <a:t>Нестандартная ширина: 1000</a:t>
            </a:r>
            <a:br>
              <a:rPr lang="ru-RU" sz="1200" dirty="0">
                <a:solidFill>
                  <a:schemeClr val="accent6"/>
                </a:solidFill>
              </a:rPr>
            </a:br>
            <a:r>
              <a:rPr lang="ru-RU" sz="1200" dirty="0">
                <a:solidFill>
                  <a:schemeClr val="accent6"/>
                </a:solidFill>
              </a:rPr>
              <a:t/>
            </a:r>
            <a:br>
              <a:rPr lang="ru-RU" sz="1200" dirty="0">
                <a:solidFill>
                  <a:schemeClr val="accent6"/>
                </a:solidFill>
              </a:rPr>
            </a:br>
            <a:r>
              <a:rPr lang="ru-RU" sz="1200" dirty="0">
                <a:solidFill>
                  <a:schemeClr val="accent6"/>
                </a:solidFill>
              </a:rPr>
              <a:t>Высота: </a:t>
            </a:r>
            <a:br>
              <a:rPr lang="ru-RU" sz="1200" dirty="0">
                <a:solidFill>
                  <a:schemeClr val="accent6"/>
                </a:solidFill>
              </a:rPr>
            </a:br>
            <a:r>
              <a:rPr lang="ru-RU" sz="1200" dirty="0">
                <a:solidFill>
                  <a:schemeClr val="accent6"/>
                </a:solidFill>
              </a:rPr>
              <a:t>от 1900 до 2300 </a:t>
            </a:r>
            <a:br>
              <a:rPr lang="ru-RU" sz="1200" dirty="0">
                <a:solidFill>
                  <a:schemeClr val="accent6"/>
                </a:solidFill>
              </a:rPr>
            </a:br>
            <a:r>
              <a:rPr lang="ru-RU" sz="1200" dirty="0">
                <a:solidFill>
                  <a:schemeClr val="accent6"/>
                </a:solidFill>
              </a:rPr>
              <a:t>от 2010 до 2300</a:t>
            </a:r>
            <a:br>
              <a:rPr lang="ru-RU" sz="1200" dirty="0">
                <a:solidFill>
                  <a:schemeClr val="accent6"/>
                </a:solidFill>
              </a:rPr>
            </a:br>
            <a:r>
              <a:rPr lang="ru-RU" sz="1200" dirty="0">
                <a:solidFill>
                  <a:schemeClr val="accent6"/>
                </a:solidFill>
              </a:rPr>
              <a:t>от 2300 до 3130</a:t>
            </a:r>
            <a:br>
              <a:rPr lang="ru-RU" sz="1200" dirty="0">
                <a:solidFill>
                  <a:schemeClr val="accent6"/>
                </a:solidFill>
              </a:rPr>
            </a:br>
            <a:r>
              <a:rPr lang="ru-RU" sz="1200" dirty="0">
                <a:solidFill>
                  <a:schemeClr val="accent6"/>
                </a:solidFill>
              </a:rPr>
              <a:t>от 2300 до 3500 </a:t>
            </a:r>
            <a:br>
              <a:rPr lang="ru-RU" sz="1200" dirty="0">
                <a:solidFill>
                  <a:schemeClr val="accent6"/>
                </a:solidFill>
              </a:rPr>
            </a:br>
            <a:r>
              <a:rPr lang="ru-RU" sz="1200" dirty="0">
                <a:solidFill>
                  <a:schemeClr val="accent6"/>
                </a:solidFill>
              </a:rPr>
              <a:t/>
            </a:r>
            <a:br>
              <a:rPr lang="ru-RU" sz="1200" dirty="0">
                <a:solidFill>
                  <a:schemeClr val="accent6"/>
                </a:solidFill>
              </a:rPr>
            </a:br>
            <a:r>
              <a:rPr lang="ru-RU" sz="1200" u="sng" dirty="0">
                <a:solidFill>
                  <a:schemeClr val="accent6"/>
                </a:solidFill>
              </a:rPr>
              <a:t>Коллекции:</a:t>
            </a:r>
            <a:br>
              <a:rPr lang="ru-RU" sz="1200" u="sng" dirty="0">
                <a:solidFill>
                  <a:schemeClr val="accent6"/>
                </a:solidFill>
              </a:rPr>
            </a:br>
            <a:r>
              <a:rPr lang="en-US" sz="1200" dirty="0">
                <a:solidFill>
                  <a:schemeClr val="accent6"/>
                </a:solidFill>
              </a:rPr>
              <a:t>ORIGINAL</a:t>
            </a:r>
            <a:r>
              <a:rPr lang="ru-RU" sz="1200" dirty="0">
                <a:solidFill>
                  <a:schemeClr val="accent6"/>
                </a:solidFill>
              </a:rPr>
              <a:t> </a:t>
            </a:r>
            <a:r>
              <a:rPr lang="en-US" sz="1200" dirty="0">
                <a:solidFill>
                  <a:schemeClr val="accent6"/>
                </a:solidFill>
                <a:latin typeface="Zapf Dingbats"/>
                <a:ea typeface="Zapf Dingbats"/>
                <a:cs typeface="Zapf Dingbats"/>
                <a:sym typeface="Zapf Dingbats"/>
              </a:rPr>
              <a:t>✓</a:t>
            </a:r>
            <a:r>
              <a:rPr lang="en-US" sz="1200" dirty="0">
                <a:solidFill>
                  <a:schemeClr val="accent6"/>
                </a:solidFill>
              </a:rPr>
              <a:t/>
            </a:r>
            <a:br>
              <a:rPr lang="en-US" sz="1200" dirty="0">
                <a:solidFill>
                  <a:schemeClr val="accent6"/>
                </a:solidFill>
              </a:rPr>
            </a:br>
            <a:r>
              <a:rPr lang="en-US" sz="1200" dirty="0">
                <a:solidFill>
                  <a:schemeClr val="accent6"/>
                </a:solidFill>
              </a:rPr>
              <a:t>CLASSIC</a:t>
            </a:r>
            <a:r>
              <a:rPr lang="ru-RU" sz="1200" dirty="0">
                <a:solidFill>
                  <a:schemeClr val="accent6"/>
                </a:solidFill>
              </a:rPr>
              <a:t> </a:t>
            </a:r>
            <a:r>
              <a:rPr lang="en-US" sz="1200" dirty="0">
                <a:solidFill>
                  <a:schemeClr val="accent6"/>
                </a:solidFill>
                <a:latin typeface="Zapf Dingbats"/>
                <a:ea typeface="Zapf Dingbats"/>
                <a:cs typeface="Zapf Dingbats"/>
                <a:sym typeface="Zapf Dingbats"/>
              </a:rPr>
              <a:t>✓</a:t>
            </a:r>
            <a:r>
              <a:rPr lang="ru-RU" sz="1200" dirty="0">
                <a:solidFill>
                  <a:schemeClr val="accent6"/>
                </a:solidFill>
                <a:latin typeface="Zapf Dingbats"/>
                <a:ea typeface="Zapf Dingbats"/>
                <a:cs typeface="Zapf Dingbats"/>
                <a:sym typeface="Zapf Dingbats"/>
              </a:rPr>
              <a:t/>
            </a:r>
            <a:br>
              <a:rPr lang="ru-RU" sz="1200" dirty="0">
                <a:solidFill>
                  <a:schemeClr val="accent6"/>
                </a:solidFill>
                <a:latin typeface="Zapf Dingbats"/>
                <a:ea typeface="Zapf Dingbats"/>
                <a:cs typeface="Zapf Dingbats"/>
                <a:sym typeface="Zapf Dingbats"/>
              </a:rPr>
            </a:br>
            <a:r>
              <a:rPr lang="en-US" sz="1200" dirty="0">
                <a:solidFill>
                  <a:schemeClr val="accent6"/>
                </a:solidFill>
              </a:rPr>
              <a:t>BRIDGE</a:t>
            </a:r>
            <a:r>
              <a:rPr lang="ru-RU" sz="1200" dirty="0">
                <a:solidFill>
                  <a:schemeClr val="accent6"/>
                </a:solidFill>
              </a:rPr>
              <a:t> </a:t>
            </a:r>
            <a:r>
              <a:rPr lang="en-US" sz="1200" dirty="0">
                <a:solidFill>
                  <a:schemeClr val="accent6"/>
                </a:solidFill>
                <a:latin typeface="Zapf Dingbats"/>
                <a:ea typeface="Zapf Dingbats"/>
                <a:cs typeface="Zapf Dingbats"/>
                <a:sym typeface="Zapf Dingbats"/>
              </a:rPr>
              <a:t>✓</a:t>
            </a:r>
            <a:r>
              <a:rPr lang="en-US" sz="1200" dirty="0">
                <a:solidFill>
                  <a:schemeClr val="accent6"/>
                </a:solidFill>
              </a:rPr>
              <a:t/>
            </a:r>
            <a:br>
              <a:rPr lang="en-US" sz="1200" dirty="0">
                <a:solidFill>
                  <a:schemeClr val="accent6"/>
                </a:solidFill>
              </a:rPr>
            </a:br>
            <a:r>
              <a:rPr lang="en-US" sz="1200" dirty="0">
                <a:solidFill>
                  <a:schemeClr val="accent6"/>
                </a:solidFill>
              </a:rPr>
              <a:t>LIGHT</a:t>
            </a:r>
            <a:r>
              <a:rPr lang="ru-RU" sz="1200" dirty="0">
                <a:solidFill>
                  <a:schemeClr val="accent6"/>
                </a:solidFill>
              </a:rPr>
              <a:t> </a:t>
            </a:r>
            <a:r>
              <a:rPr lang="en-US" sz="1200" dirty="0">
                <a:solidFill>
                  <a:schemeClr val="accent6"/>
                </a:solidFill>
                <a:latin typeface="Zapf Dingbats"/>
                <a:ea typeface="Zapf Dingbats"/>
                <a:cs typeface="Zapf Dingbats"/>
                <a:sym typeface="Zapf Dingbats"/>
              </a:rPr>
              <a:t>✓</a:t>
            </a:r>
            <a:r>
              <a:rPr lang="en-US" sz="1200" dirty="0">
                <a:solidFill>
                  <a:schemeClr val="accent6"/>
                </a:solidFill>
              </a:rPr>
              <a:t/>
            </a:r>
            <a:br>
              <a:rPr lang="en-US" sz="1200" dirty="0">
                <a:solidFill>
                  <a:schemeClr val="accent6"/>
                </a:solidFill>
              </a:rPr>
            </a:br>
            <a:r>
              <a:rPr lang="en-US" sz="1200" dirty="0">
                <a:solidFill>
                  <a:schemeClr val="accent6"/>
                </a:solidFill>
              </a:rPr>
              <a:t>SMART </a:t>
            </a:r>
            <a:r>
              <a:rPr lang="en-US" sz="1200" dirty="0">
                <a:solidFill>
                  <a:schemeClr val="accent6"/>
                </a:solidFill>
                <a:latin typeface="Zapf Dingbats"/>
                <a:ea typeface="Zapf Dingbats"/>
                <a:cs typeface="Zapf Dingbats"/>
                <a:sym typeface="Zapf Dingbats"/>
              </a:rPr>
              <a:t>✓</a:t>
            </a:r>
            <a:endParaRPr lang="en-US" sz="1200" dirty="0">
              <a:solidFill>
                <a:schemeClr val="accent6"/>
              </a:solidFill>
            </a:endParaRPr>
          </a:p>
          <a:p>
            <a:r>
              <a:rPr lang="en-US" sz="1200" dirty="0">
                <a:solidFill>
                  <a:schemeClr val="accent6"/>
                </a:solidFill>
              </a:rPr>
              <a:t>SKYLINE </a:t>
            </a:r>
            <a:r>
              <a:rPr lang="en-US" sz="1200" dirty="0" smtClean="0">
                <a:solidFill>
                  <a:schemeClr val="accent6"/>
                </a:solidFill>
                <a:latin typeface="Zapf Dingbats"/>
                <a:ea typeface="Zapf Dingbats"/>
                <a:cs typeface="Zapf Dingbats"/>
                <a:sym typeface="Zapf Dingbats"/>
              </a:rPr>
              <a:t>✓</a:t>
            </a:r>
            <a:r>
              <a:rPr lang="ru-RU" sz="1200" dirty="0" smtClean="0">
                <a:solidFill>
                  <a:schemeClr val="accent6"/>
                </a:solidFill>
                <a:latin typeface="Zapf Dingbats"/>
                <a:ea typeface="Zapf Dingbats"/>
                <a:cs typeface="Zapf Dingbats"/>
                <a:sym typeface="Zapf Dingbats"/>
              </a:rPr>
              <a:t/>
            </a:r>
            <a:br>
              <a:rPr lang="ru-RU" sz="1200" dirty="0" smtClean="0">
                <a:solidFill>
                  <a:schemeClr val="accent6"/>
                </a:solidFill>
                <a:latin typeface="Zapf Dingbats"/>
                <a:ea typeface="Zapf Dingbats"/>
                <a:cs typeface="Zapf Dingbats"/>
                <a:sym typeface="Zapf Dingbats"/>
              </a:rPr>
            </a:br>
            <a:r>
              <a:rPr lang="ru-RU" sz="1200" dirty="0">
                <a:solidFill>
                  <a:schemeClr val="accent6"/>
                </a:solidFill>
              </a:rPr>
              <a:t>МАСТЕР И МАРГАРИТА </a:t>
            </a:r>
            <a:r>
              <a:rPr lang="en-US" sz="1200" dirty="0">
                <a:solidFill>
                  <a:schemeClr val="accent6"/>
                </a:solidFill>
                <a:latin typeface="Zapf Dingbats"/>
                <a:ea typeface="Zapf Dingbats"/>
                <a:cs typeface="Zapf Dingbats"/>
                <a:sym typeface="Zapf Dingbats"/>
              </a:rPr>
              <a:t>✓</a:t>
            </a:r>
            <a:r>
              <a:rPr lang="en-US" sz="1200" dirty="0">
                <a:solidFill>
                  <a:schemeClr val="accent6"/>
                </a:solidFill>
              </a:rPr>
              <a:t/>
            </a:r>
            <a:br>
              <a:rPr lang="en-US" sz="1200" dirty="0">
                <a:solidFill>
                  <a:schemeClr val="accent6"/>
                </a:solidFill>
              </a:rPr>
            </a:br>
            <a:r>
              <a:rPr lang="ru-RU" sz="1200" dirty="0">
                <a:solidFill>
                  <a:schemeClr val="accent6"/>
                </a:solidFill>
              </a:rPr>
              <a:t/>
            </a:r>
            <a:br>
              <a:rPr lang="ru-RU" sz="1200" dirty="0">
                <a:solidFill>
                  <a:schemeClr val="accent6"/>
                </a:solidFill>
              </a:rPr>
            </a:br>
            <a:r>
              <a:rPr lang="ru-RU" sz="1200" dirty="0" smtClean="0">
                <a:solidFill>
                  <a:schemeClr val="accent6"/>
                </a:solidFill>
              </a:rPr>
              <a:t>1 </a:t>
            </a:r>
            <a:r>
              <a:rPr lang="ru-RU" sz="1200" dirty="0">
                <a:solidFill>
                  <a:schemeClr val="accent6"/>
                </a:solidFill>
              </a:rPr>
              <a:t>створка </a:t>
            </a:r>
            <a:r>
              <a:rPr lang="en-US" sz="1200" dirty="0">
                <a:solidFill>
                  <a:schemeClr val="accent6"/>
                </a:solidFill>
                <a:latin typeface="Zapf Dingbats"/>
                <a:ea typeface="Zapf Dingbats"/>
                <a:cs typeface="Zapf Dingbats"/>
                <a:sym typeface="Zapf Dingbats"/>
              </a:rPr>
              <a:t>✓</a:t>
            </a:r>
            <a:r>
              <a:rPr lang="ru-RU" sz="1200" dirty="0">
                <a:solidFill>
                  <a:schemeClr val="accent6"/>
                </a:solidFill>
              </a:rPr>
              <a:t/>
            </a:r>
            <a:br>
              <a:rPr lang="ru-RU" sz="1200" dirty="0">
                <a:solidFill>
                  <a:schemeClr val="accent6"/>
                </a:solidFill>
              </a:rPr>
            </a:br>
            <a:r>
              <a:rPr lang="ru-RU" sz="1200" dirty="0">
                <a:solidFill>
                  <a:schemeClr val="accent6"/>
                </a:solidFill>
              </a:rPr>
              <a:t>2 створки </a:t>
            </a:r>
            <a:r>
              <a:rPr lang="en-US" sz="1200" dirty="0">
                <a:solidFill>
                  <a:schemeClr val="accent6"/>
                </a:solidFill>
                <a:latin typeface="Zapf Dingbats"/>
                <a:ea typeface="Zapf Dingbats"/>
                <a:cs typeface="Zapf Dingbats"/>
                <a:sym typeface="Zapf Dingbats"/>
              </a:rPr>
              <a:t>✓</a:t>
            </a:r>
            <a:r>
              <a:rPr lang="ru-RU" sz="1200" dirty="0">
                <a:solidFill>
                  <a:schemeClr val="accent6"/>
                </a:solidFill>
                <a:sym typeface="Zapf Dingbats"/>
              </a:rPr>
              <a:t/>
            </a:r>
            <a:br>
              <a:rPr lang="ru-RU" sz="1200" dirty="0">
                <a:solidFill>
                  <a:schemeClr val="accent6"/>
                </a:solidFill>
                <a:sym typeface="Zapf Dingbats"/>
              </a:rPr>
            </a:br>
            <a:r>
              <a:rPr lang="ru-RU" sz="1200" dirty="0">
                <a:solidFill>
                  <a:schemeClr val="accent6"/>
                </a:solidFill>
              </a:rPr>
              <a:t>4 створки </a:t>
            </a:r>
            <a:r>
              <a:rPr lang="en-US" sz="1200" dirty="0">
                <a:solidFill>
                  <a:schemeClr val="accent6"/>
                </a:solidFill>
                <a:latin typeface="Zapf Dingbats"/>
                <a:ea typeface="Zapf Dingbats"/>
                <a:cs typeface="Zapf Dingbats"/>
                <a:sym typeface="Zapf Dingbats"/>
              </a:rPr>
              <a:t>✓</a:t>
            </a:r>
            <a:r>
              <a:rPr lang="ru-RU" sz="1200" dirty="0">
                <a:solidFill>
                  <a:schemeClr val="accent6"/>
                </a:solidFill>
                <a:latin typeface="Zapf Dingbats"/>
                <a:ea typeface="Zapf Dingbats"/>
                <a:cs typeface="Zapf Dingbats"/>
                <a:sym typeface="Zapf Dingbats"/>
              </a:rPr>
              <a:t/>
            </a:r>
            <a:br>
              <a:rPr lang="ru-RU" sz="1200" dirty="0">
                <a:solidFill>
                  <a:schemeClr val="accent6"/>
                </a:solidFill>
                <a:latin typeface="Zapf Dingbats"/>
                <a:ea typeface="Zapf Dingbats"/>
                <a:cs typeface="Zapf Dingbats"/>
                <a:sym typeface="Zapf Dingbats"/>
              </a:rPr>
            </a:br>
            <a:endParaRPr lang="ru-RU" sz="1200" dirty="0">
              <a:solidFill>
                <a:schemeClr val="accent6"/>
              </a:solidFill>
            </a:endParaRPr>
          </a:p>
          <a:p>
            <a:endParaRPr lang="ru-RU" sz="1200" dirty="0">
              <a:solidFill>
                <a:schemeClr val="accent6"/>
              </a:solidFill>
            </a:endParaRPr>
          </a:p>
        </p:txBody>
      </p:sp>
      <p:pic>
        <p:nvPicPr>
          <p:cNvPr id="6" name="penal.mp4">
            <a:hlinkClick r:id="" action="ppaction://media"/>
          </p:cNvPr>
          <p:cNvPicPr>
            <a:picLocks noGrp="1" noChangeAspect="1"/>
          </p:cNvPicPr>
          <p:nvPr>
            <p:ph type="pic" sz="quarter" idx="10"/>
            <a:videoFile r:link="rId2"/>
            <p:extLst>
              <p:ext uri="{DAA4B4D4-6D71-4841-9C94-3DE7FCFB9230}">
                <p14:media xmlns:p14="http://schemas.microsoft.com/office/powerpoint/2010/main" r:embed="rId1"/>
              </p:ext>
            </p:extLst>
          </p:nvPr>
        </p:nvPicPr>
        <p:blipFill>
          <a:blip r:embed="rId4"/>
          <a:stretch>
            <a:fillRect/>
          </a:stretch>
        </p:blipFill>
        <p:spPr>
          <a:xfrm>
            <a:off x="950913" y="2000250"/>
            <a:ext cx="4535487" cy="3779838"/>
          </a:xfrm>
        </p:spPr>
      </p:pic>
      <p:sp>
        <p:nvSpPr>
          <p:cNvPr id="5" name="TextBox 4"/>
          <p:cNvSpPr txBox="1"/>
          <p:nvPr/>
        </p:nvSpPr>
        <p:spPr>
          <a:xfrm>
            <a:off x="1949191" y="5824720"/>
            <a:ext cx="2240247" cy="369332"/>
          </a:xfrm>
          <a:prstGeom prst="rect">
            <a:avLst/>
          </a:prstGeom>
          <a:noFill/>
        </p:spPr>
        <p:txBody>
          <a:bodyPr wrap="square" rtlCol="0">
            <a:spAutoFit/>
          </a:bodyPr>
          <a:lstStyle/>
          <a:p>
            <a:pPr algn="ctr"/>
            <a:r>
              <a:rPr lang="ru-RU" b="1" i="0" u="sng" baseline="0" dirty="0" smtClean="0">
                <a:solidFill>
                  <a:srgbClr val="000090"/>
                </a:solidFill>
                <a:latin typeface="Cambria"/>
              </a:rPr>
              <a:t>АНИМАЦИЯ</a:t>
            </a:r>
          </a:p>
        </p:txBody>
      </p:sp>
    </p:spTree>
    <p:extLst>
      <p:ext uri="{BB962C8B-B14F-4D97-AF65-F5344CB8AC3E}">
        <p14:creationId xmlns:p14="http://schemas.microsoft.com/office/powerpoint/2010/main" val="3649863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Magic</a:t>
            </a:r>
            <a:endParaRPr lang="ru-RU" dirty="0"/>
          </a:p>
        </p:txBody>
      </p:sp>
      <p:sp>
        <p:nvSpPr>
          <p:cNvPr id="4" name="Текст 3"/>
          <p:cNvSpPr>
            <a:spLocks noGrp="1"/>
          </p:cNvSpPr>
          <p:nvPr>
            <p:ph type="body" sz="quarter" idx="13"/>
          </p:nvPr>
        </p:nvSpPr>
        <p:spPr>
          <a:xfrm>
            <a:off x="6108701" y="784087"/>
            <a:ext cx="2298699" cy="5409965"/>
          </a:xfrm>
        </p:spPr>
        <p:txBody>
          <a:bodyPr/>
          <a:lstStyle/>
          <a:p>
            <a:r>
              <a:rPr lang="en-US" sz="1200" dirty="0" smtClean="0">
                <a:solidFill>
                  <a:schemeClr val="accent5"/>
                </a:solidFill>
              </a:rPr>
              <a:t/>
            </a:r>
            <a:br>
              <a:rPr lang="en-US" sz="1200" dirty="0" smtClean="0">
                <a:solidFill>
                  <a:schemeClr val="accent5"/>
                </a:solidFill>
              </a:rPr>
            </a:br>
            <a:r>
              <a:rPr lang="en-US" sz="1200" dirty="0" smtClean="0">
                <a:solidFill>
                  <a:schemeClr val="accent5"/>
                </a:solidFill>
              </a:rPr>
              <a:t/>
            </a:r>
            <a:br>
              <a:rPr lang="en-US" sz="1200" dirty="0" smtClean="0">
                <a:solidFill>
                  <a:schemeClr val="accent5"/>
                </a:solidFill>
              </a:rPr>
            </a:br>
            <a:r>
              <a:rPr lang="en-US" sz="1200" dirty="0" smtClean="0">
                <a:solidFill>
                  <a:schemeClr val="accent5"/>
                </a:solidFill>
              </a:rPr>
              <a:t/>
            </a:r>
            <a:br>
              <a:rPr lang="en-US" sz="1200" dirty="0" smtClean="0">
                <a:solidFill>
                  <a:schemeClr val="accent5"/>
                </a:solidFill>
              </a:rPr>
            </a:br>
            <a:r>
              <a:rPr lang="en-US" sz="1200" dirty="0" smtClean="0">
                <a:solidFill>
                  <a:schemeClr val="accent5"/>
                </a:solidFill>
              </a:rPr>
              <a:t/>
            </a:r>
            <a:br>
              <a:rPr lang="en-US" sz="1200" dirty="0" smtClean="0">
                <a:solidFill>
                  <a:schemeClr val="accent5"/>
                </a:solidFill>
              </a:rPr>
            </a:br>
            <a:r>
              <a:rPr lang="en-US" sz="1200" dirty="0" smtClean="0">
                <a:solidFill>
                  <a:schemeClr val="accent5"/>
                </a:solidFill>
              </a:rPr>
              <a:t/>
            </a:r>
            <a:br>
              <a:rPr lang="en-US" sz="1200" dirty="0" smtClean="0">
                <a:solidFill>
                  <a:schemeClr val="accent5"/>
                </a:solidFill>
              </a:rPr>
            </a:br>
            <a:r>
              <a:rPr lang="en-US" sz="1200" dirty="0" smtClean="0">
                <a:solidFill>
                  <a:schemeClr val="accent5"/>
                </a:solidFill>
              </a:rPr>
              <a:t/>
            </a:r>
            <a:br>
              <a:rPr lang="en-US" sz="1200" dirty="0" smtClean="0">
                <a:solidFill>
                  <a:schemeClr val="accent5"/>
                </a:solidFill>
              </a:rPr>
            </a:br>
            <a:r>
              <a:rPr lang="ru-RU" sz="1200" dirty="0" smtClean="0">
                <a:solidFill>
                  <a:schemeClr val="accent5"/>
                </a:solidFill>
              </a:rPr>
              <a:t>Система </a:t>
            </a:r>
            <a:r>
              <a:rPr lang="ru-RU" sz="1200" dirty="0">
                <a:solidFill>
                  <a:schemeClr val="accent5"/>
                </a:solidFill>
              </a:rPr>
              <a:t>открывания, при которой направляющая интегрирована в дверное полотно. Дверь </a:t>
            </a:r>
            <a:r>
              <a:rPr lang="ru-RU" sz="1200" dirty="0" smtClean="0">
                <a:solidFill>
                  <a:schemeClr val="accent5"/>
                </a:solidFill>
              </a:rPr>
              <a:t>плавно </a:t>
            </a:r>
            <a:r>
              <a:rPr lang="ru-RU" sz="1200" dirty="0">
                <a:solidFill>
                  <a:schemeClr val="accent5"/>
                </a:solidFill>
              </a:rPr>
              <a:t>скользит вдоль стены, создавая поразительный эффект парения в воздухе. </a:t>
            </a:r>
            <a:r>
              <a:rPr lang="ru-RU" sz="1200" dirty="0" smtClean="0">
                <a:solidFill>
                  <a:schemeClr val="accent5"/>
                </a:solidFill>
              </a:rPr>
              <a:t>Все </a:t>
            </a:r>
            <a:r>
              <a:rPr lang="ru-RU" sz="1200" dirty="0">
                <a:solidFill>
                  <a:schemeClr val="accent5"/>
                </a:solidFill>
              </a:rPr>
              <a:t>детали направляющей </a:t>
            </a:r>
            <a:r>
              <a:rPr lang="ru-RU" sz="1200" dirty="0" smtClean="0">
                <a:solidFill>
                  <a:schemeClr val="accent5"/>
                </a:solidFill>
              </a:rPr>
              <a:t>всегда скрыты.</a:t>
            </a:r>
            <a:br>
              <a:rPr lang="ru-RU" sz="1200" dirty="0" smtClean="0">
                <a:solidFill>
                  <a:schemeClr val="accent5"/>
                </a:solidFill>
              </a:rPr>
            </a:br>
            <a:r>
              <a:rPr lang="ru-RU" sz="1200" dirty="0" smtClean="0">
                <a:solidFill>
                  <a:schemeClr val="accent5"/>
                </a:solidFill>
              </a:rPr>
              <a:t/>
            </a:r>
            <a:br>
              <a:rPr lang="ru-RU" sz="1200" dirty="0" smtClean="0">
                <a:solidFill>
                  <a:schemeClr val="accent5"/>
                </a:solidFill>
              </a:rPr>
            </a:br>
            <a:r>
              <a:rPr lang="ru-RU" sz="1200" u="sng" dirty="0">
                <a:solidFill>
                  <a:schemeClr val="accent6"/>
                </a:solidFill>
              </a:rPr>
              <a:t>Размеры</a:t>
            </a:r>
            <a:br>
              <a:rPr lang="ru-RU" sz="1200" u="sng" dirty="0">
                <a:solidFill>
                  <a:schemeClr val="accent6"/>
                </a:solidFill>
              </a:rPr>
            </a:br>
            <a:r>
              <a:rPr lang="ru-RU" sz="1200" dirty="0">
                <a:solidFill>
                  <a:schemeClr val="accent6"/>
                </a:solidFill>
              </a:rPr>
              <a:t>Стандартная ширина:</a:t>
            </a:r>
            <a:br>
              <a:rPr lang="ru-RU" sz="1200" dirty="0">
                <a:solidFill>
                  <a:schemeClr val="accent6"/>
                </a:solidFill>
              </a:rPr>
            </a:br>
            <a:r>
              <a:rPr lang="ru-RU" sz="1200" dirty="0">
                <a:solidFill>
                  <a:schemeClr val="accent6"/>
                </a:solidFill>
              </a:rPr>
              <a:t>600, 700, 800, 900</a:t>
            </a:r>
            <a:br>
              <a:rPr lang="ru-RU" sz="1200" dirty="0">
                <a:solidFill>
                  <a:schemeClr val="accent6"/>
                </a:solidFill>
              </a:rPr>
            </a:br>
            <a:r>
              <a:rPr lang="ru-RU" sz="1200" dirty="0" smtClean="0">
                <a:solidFill>
                  <a:schemeClr val="accent6"/>
                </a:solidFill>
              </a:rPr>
              <a:t>Стандартная высота: 2100 мм</a:t>
            </a:r>
            <a:br>
              <a:rPr lang="ru-RU" sz="1200" dirty="0" smtClean="0">
                <a:solidFill>
                  <a:schemeClr val="accent6"/>
                </a:solidFill>
              </a:rPr>
            </a:br>
            <a:r>
              <a:rPr lang="ru-RU" sz="1200" dirty="0" smtClean="0">
                <a:solidFill>
                  <a:schemeClr val="accent6"/>
                </a:solidFill>
              </a:rPr>
              <a:t/>
            </a:r>
            <a:br>
              <a:rPr lang="ru-RU" sz="1200" dirty="0" smtClean="0">
                <a:solidFill>
                  <a:schemeClr val="accent6"/>
                </a:solidFill>
              </a:rPr>
            </a:br>
            <a:r>
              <a:rPr lang="ru-RU" sz="1200" dirty="0" smtClean="0">
                <a:solidFill>
                  <a:schemeClr val="accent6"/>
                </a:solidFill>
              </a:rPr>
              <a:t>Нестандартная высота: от 2000 до 2300 мм, шаг 10 мм.</a:t>
            </a:r>
            <a:r>
              <a:rPr lang="ru-RU" sz="1200" dirty="0">
                <a:solidFill>
                  <a:schemeClr val="accent6"/>
                </a:solidFill>
              </a:rPr>
              <a:t/>
            </a:r>
            <a:br>
              <a:rPr lang="ru-RU" sz="1200" dirty="0">
                <a:solidFill>
                  <a:schemeClr val="accent6"/>
                </a:solidFill>
              </a:rPr>
            </a:br>
            <a:r>
              <a:rPr lang="ru-RU" sz="1200" dirty="0">
                <a:solidFill>
                  <a:schemeClr val="accent6"/>
                </a:solidFill>
              </a:rPr>
              <a:t/>
            </a:r>
            <a:br>
              <a:rPr lang="ru-RU" sz="1200" dirty="0">
                <a:solidFill>
                  <a:schemeClr val="accent6"/>
                </a:solidFill>
              </a:rPr>
            </a:br>
            <a:r>
              <a:rPr lang="ru-RU" sz="1200" dirty="0">
                <a:solidFill>
                  <a:schemeClr val="accent6"/>
                </a:solidFill>
              </a:rPr>
              <a:t/>
            </a:r>
            <a:br>
              <a:rPr lang="ru-RU" sz="1200" dirty="0">
                <a:solidFill>
                  <a:schemeClr val="accent6"/>
                </a:solidFill>
              </a:rPr>
            </a:br>
            <a:r>
              <a:rPr lang="ru-RU" sz="1200" u="sng" dirty="0">
                <a:solidFill>
                  <a:schemeClr val="accent6"/>
                </a:solidFill>
              </a:rPr>
              <a:t>Коллекции:</a:t>
            </a:r>
            <a:br>
              <a:rPr lang="ru-RU" sz="1200" u="sng" dirty="0">
                <a:solidFill>
                  <a:schemeClr val="accent6"/>
                </a:solidFill>
              </a:rPr>
            </a:br>
            <a:r>
              <a:rPr lang="en-US" sz="1200" dirty="0">
                <a:solidFill>
                  <a:schemeClr val="accent6"/>
                </a:solidFill>
              </a:rPr>
              <a:t>ORIGINAL</a:t>
            </a:r>
            <a:r>
              <a:rPr lang="ru-RU" sz="1200" dirty="0">
                <a:solidFill>
                  <a:schemeClr val="accent6"/>
                </a:solidFill>
              </a:rPr>
              <a:t> </a:t>
            </a:r>
            <a:r>
              <a:rPr lang="en-US" sz="1200" dirty="0">
                <a:solidFill>
                  <a:schemeClr val="accent6"/>
                </a:solidFill>
                <a:latin typeface="Zapf Dingbats"/>
                <a:ea typeface="Zapf Dingbats"/>
                <a:cs typeface="Zapf Dingbats"/>
                <a:sym typeface="Zapf Dingbats"/>
              </a:rPr>
              <a:t>✓</a:t>
            </a:r>
            <a:r>
              <a:rPr lang="en-US" sz="1200" dirty="0">
                <a:solidFill>
                  <a:schemeClr val="accent6"/>
                </a:solidFill>
              </a:rPr>
              <a:t/>
            </a:r>
            <a:br>
              <a:rPr lang="en-US" sz="1200" dirty="0">
                <a:solidFill>
                  <a:schemeClr val="accent6"/>
                </a:solidFill>
              </a:rPr>
            </a:br>
            <a:r>
              <a:rPr lang="en-US" sz="1200" dirty="0" smtClean="0">
                <a:solidFill>
                  <a:schemeClr val="accent6"/>
                </a:solidFill>
              </a:rPr>
              <a:t>RAIN</a:t>
            </a:r>
            <a:r>
              <a:rPr lang="ru-RU" sz="1200" dirty="0" smtClean="0">
                <a:solidFill>
                  <a:schemeClr val="accent6"/>
                </a:solidFill>
              </a:rPr>
              <a:t> </a:t>
            </a:r>
            <a:r>
              <a:rPr lang="en-US" sz="1200" dirty="0">
                <a:solidFill>
                  <a:schemeClr val="accent6"/>
                </a:solidFill>
                <a:latin typeface="Zapf Dingbats"/>
                <a:ea typeface="Zapf Dingbats"/>
                <a:cs typeface="Zapf Dingbats"/>
                <a:sym typeface="Zapf Dingbats"/>
              </a:rPr>
              <a:t>✓</a:t>
            </a:r>
            <a:r>
              <a:rPr lang="ru-RU" sz="1200" dirty="0">
                <a:solidFill>
                  <a:schemeClr val="accent6"/>
                </a:solidFill>
                <a:latin typeface="Zapf Dingbats"/>
                <a:ea typeface="Zapf Dingbats"/>
                <a:cs typeface="Zapf Dingbats"/>
                <a:sym typeface="Zapf Dingbats"/>
              </a:rPr>
              <a:t/>
            </a:r>
            <a:br>
              <a:rPr lang="ru-RU" sz="1200" dirty="0">
                <a:solidFill>
                  <a:schemeClr val="accent6"/>
                </a:solidFill>
                <a:latin typeface="Zapf Dingbats"/>
                <a:ea typeface="Zapf Dingbats"/>
                <a:cs typeface="Zapf Dingbats"/>
                <a:sym typeface="Zapf Dingbats"/>
              </a:rPr>
            </a:br>
            <a:r>
              <a:rPr lang="ru-RU" sz="1200" dirty="0">
                <a:solidFill>
                  <a:schemeClr val="accent6"/>
                </a:solidFill>
              </a:rPr>
              <a:t/>
            </a:r>
            <a:br>
              <a:rPr lang="ru-RU" sz="1200" dirty="0">
                <a:solidFill>
                  <a:schemeClr val="accent6"/>
                </a:solidFill>
              </a:rPr>
            </a:br>
            <a:r>
              <a:rPr lang="ru-RU" sz="1200" dirty="0">
                <a:solidFill>
                  <a:schemeClr val="accent6"/>
                </a:solidFill>
              </a:rPr>
              <a:t>1 створка </a:t>
            </a:r>
            <a:r>
              <a:rPr lang="en-US" sz="1200" dirty="0">
                <a:solidFill>
                  <a:schemeClr val="accent6"/>
                </a:solidFill>
                <a:latin typeface="Zapf Dingbats"/>
                <a:ea typeface="Zapf Dingbats"/>
                <a:cs typeface="Zapf Dingbats"/>
                <a:sym typeface="Zapf Dingbats"/>
              </a:rPr>
              <a:t>✓</a:t>
            </a:r>
            <a:r>
              <a:rPr lang="ru-RU" sz="1200" dirty="0">
                <a:solidFill>
                  <a:schemeClr val="accent6"/>
                </a:solidFill>
              </a:rPr>
              <a:t/>
            </a:r>
            <a:br>
              <a:rPr lang="ru-RU" sz="1200" dirty="0">
                <a:solidFill>
                  <a:schemeClr val="accent6"/>
                </a:solidFill>
              </a:rPr>
            </a:br>
            <a:r>
              <a:rPr lang="ru-RU" sz="1200" dirty="0">
                <a:solidFill>
                  <a:schemeClr val="accent6"/>
                </a:solidFill>
              </a:rPr>
              <a:t>2 створки </a:t>
            </a:r>
            <a:r>
              <a:rPr lang="en-US" sz="1200" dirty="0">
                <a:solidFill>
                  <a:schemeClr val="accent6"/>
                </a:solidFill>
                <a:latin typeface="Zapf Dingbats"/>
                <a:ea typeface="Zapf Dingbats"/>
                <a:cs typeface="Zapf Dingbats"/>
                <a:sym typeface="Zapf Dingbats"/>
              </a:rPr>
              <a:t>✓</a:t>
            </a:r>
            <a:r>
              <a:rPr lang="ru-RU" sz="1200" dirty="0">
                <a:solidFill>
                  <a:schemeClr val="accent6"/>
                </a:solidFill>
                <a:sym typeface="Zapf Dingbats"/>
              </a:rPr>
              <a:t/>
            </a:r>
            <a:br>
              <a:rPr lang="ru-RU" sz="1200" dirty="0">
                <a:solidFill>
                  <a:schemeClr val="accent6"/>
                </a:solidFill>
                <a:sym typeface="Zapf Dingbats"/>
              </a:rPr>
            </a:br>
            <a:endParaRPr lang="ru-RU" sz="1200" dirty="0">
              <a:solidFill>
                <a:schemeClr val="accent5"/>
              </a:solidFill>
            </a:endParaRPr>
          </a:p>
        </p:txBody>
      </p:sp>
      <p:pic>
        <p:nvPicPr>
          <p:cNvPr id="6" name="magic.mp4">
            <a:hlinkClick r:id="" action="ppaction://media"/>
          </p:cNvPr>
          <p:cNvPicPr>
            <a:picLocks noGrp="1" noChangeAspect="1"/>
          </p:cNvPicPr>
          <p:nvPr>
            <p:ph type="pic" sz="quarter" idx="10"/>
            <a:videoFile r:link="rId2"/>
            <p:extLst>
              <p:ext uri="{DAA4B4D4-6D71-4841-9C94-3DE7FCFB9230}">
                <p14:media xmlns:p14="http://schemas.microsoft.com/office/powerpoint/2010/main" r:embed="rId1"/>
              </p:ext>
            </p:extLst>
          </p:nvPr>
        </p:nvPicPr>
        <p:blipFill>
          <a:blip r:embed="rId4"/>
          <a:stretch>
            <a:fillRect/>
          </a:stretch>
        </p:blipFill>
        <p:spPr>
          <a:xfrm>
            <a:off x="950913" y="2000250"/>
            <a:ext cx="4535487" cy="3779838"/>
          </a:xfrm>
        </p:spPr>
      </p:pic>
      <p:sp>
        <p:nvSpPr>
          <p:cNvPr id="5" name="TextBox 4"/>
          <p:cNvSpPr txBox="1"/>
          <p:nvPr/>
        </p:nvSpPr>
        <p:spPr>
          <a:xfrm>
            <a:off x="1949191" y="5824720"/>
            <a:ext cx="2240247" cy="369332"/>
          </a:xfrm>
          <a:prstGeom prst="rect">
            <a:avLst/>
          </a:prstGeom>
          <a:noFill/>
        </p:spPr>
        <p:txBody>
          <a:bodyPr wrap="square" rtlCol="0">
            <a:spAutoFit/>
          </a:bodyPr>
          <a:lstStyle/>
          <a:p>
            <a:pPr algn="ctr"/>
            <a:r>
              <a:rPr lang="ru-RU" b="1" i="0" u="sng" baseline="0" dirty="0" smtClean="0">
                <a:solidFill>
                  <a:srgbClr val="000090"/>
                </a:solidFill>
                <a:latin typeface="Cambria"/>
              </a:rPr>
              <a:t>АНИМАЦИЯ</a:t>
            </a:r>
          </a:p>
        </p:txBody>
      </p:sp>
    </p:spTree>
    <p:extLst>
      <p:ext uri="{BB962C8B-B14F-4D97-AF65-F5344CB8AC3E}">
        <p14:creationId xmlns:p14="http://schemas.microsoft.com/office/powerpoint/2010/main" val="41332836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Mystery</a:t>
            </a:r>
            <a:endParaRPr lang="ru-RU" dirty="0"/>
          </a:p>
        </p:txBody>
      </p:sp>
      <p:sp>
        <p:nvSpPr>
          <p:cNvPr id="4" name="Текст 3"/>
          <p:cNvSpPr>
            <a:spLocks noGrp="1"/>
          </p:cNvSpPr>
          <p:nvPr>
            <p:ph type="body" sz="quarter" idx="13"/>
          </p:nvPr>
        </p:nvSpPr>
        <p:spPr>
          <a:xfrm>
            <a:off x="6108701" y="1120198"/>
            <a:ext cx="2578099" cy="4704522"/>
          </a:xfrm>
        </p:spPr>
        <p:txBody>
          <a:bodyPr/>
          <a:lstStyle/>
          <a:p>
            <a:r>
              <a:rPr lang="ru-RU" sz="1200" dirty="0">
                <a:solidFill>
                  <a:srgbClr val="000000"/>
                </a:solidFill>
              </a:rPr>
              <a:t>П</a:t>
            </a:r>
            <a:r>
              <a:rPr lang="ru-RU" sz="1200" dirty="0" smtClean="0">
                <a:solidFill>
                  <a:srgbClr val="000000"/>
                </a:solidFill>
              </a:rPr>
              <a:t>олотно </a:t>
            </a:r>
            <a:r>
              <a:rPr lang="ru-RU" sz="1200" dirty="0">
                <a:solidFill>
                  <a:srgbClr val="000000"/>
                </a:solidFill>
              </a:rPr>
              <a:t>движется вдоль стены, в</a:t>
            </a:r>
            <a:r>
              <a:rPr lang="ru-RU" sz="1200" dirty="0" smtClean="0">
                <a:solidFill>
                  <a:srgbClr val="000000"/>
                </a:solidFill>
              </a:rPr>
              <a:t> </a:t>
            </a:r>
            <a:r>
              <a:rPr lang="ru-RU" sz="1200" dirty="0">
                <a:solidFill>
                  <a:srgbClr val="000000"/>
                </a:solidFill>
              </a:rPr>
              <a:t>качестве направляющей служит декоративная планка из алюминия, представленная в двух цветах и сочетающаяся со всей палитрой покрытий дверных полотен Sofia</a:t>
            </a:r>
            <a:r>
              <a:rPr lang="ru-RU" sz="1200" dirty="0" smtClean="0">
                <a:solidFill>
                  <a:srgbClr val="000000"/>
                </a:solidFill>
              </a:rPr>
              <a:t>.</a:t>
            </a:r>
            <a:r>
              <a:rPr lang="en-US" sz="1200" dirty="0" smtClean="0">
                <a:solidFill>
                  <a:srgbClr val="000000"/>
                </a:solidFill>
              </a:rPr>
              <a:t> </a:t>
            </a:r>
            <a:r>
              <a:rPr lang="ru-RU" sz="1200" dirty="0" smtClean="0">
                <a:solidFill>
                  <a:srgbClr val="000000"/>
                </a:solidFill>
              </a:rPr>
              <a:t>Вся механика скрыта в конструкции двери .</a:t>
            </a:r>
            <a:br>
              <a:rPr lang="ru-RU" sz="1200" dirty="0" smtClean="0">
                <a:solidFill>
                  <a:srgbClr val="000000"/>
                </a:solidFill>
              </a:rPr>
            </a:br>
            <a:r>
              <a:rPr lang="ru-RU" sz="1200" dirty="0" smtClean="0">
                <a:solidFill>
                  <a:schemeClr val="accent5"/>
                </a:solidFill>
              </a:rPr>
              <a:t/>
            </a:r>
            <a:br>
              <a:rPr lang="ru-RU" sz="1200" dirty="0" smtClean="0">
                <a:solidFill>
                  <a:schemeClr val="accent5"/>
                </a:solidFill>
              </a:rPr>
            </a:br>
            <a:r>
              <a:rPr lang="ru-RU" sz="1200" u="sng" dirty="0" smtClean="0">
                <a:solidFill>
                  <a:schemeClr val="accent6"/>
                </a:solidFill>
              </a:rPr>
              <a:t>Размеры</a:t>
            </a:r>
            <a:r>
              <a:rPr lang="ru-RU" sz="1200" u="sng" dirty="0">
                <a:solidFill>
                  <a:schemeClr val="accent6"/>
                </a:solidFill>
              </a:rPr>
              <a:t/>
            </a:r>
            <a:br>
              <a:rPr lang="ru-RU" sz="1200" u="sng" dirty="0">
                <a:solidFill>
                  <a:schemeClr val="accent6"/>
                </a:solidFill>
              </a:rPr>
            </a:br>
            <a:r>
              <a:rPr lang="ru-RU" sz="1200" dirty="0">
                <a:solidFill>
                  <a:schemeClr val="accent6"/>
                </a:solidFill>
              </a:rPr>
              <a:t>Стандартная ширина:</a:t>
            </a:r>
            <a:br>
              <a:rPr lang="ru-RU" sz="1200" dirty="0">
                <a:solidFill>
                  <a:schemeClr val="accent6"/>
                </a:solidFill>
              </a:rPr>
            </a:br>
            <a:r>
              <a:rPr lang="ru-RU" sz="1200" dirty="0">
                <a:solidFill>
                  <a:schemeClr val="accent6"/>
                </a:solidFill>
              </a:rPr>
              <a:t>600, 700, 800, 900</a:t>
            </a:r>
            <a:br>
              <a:rPr lang="ru-RU" sz="1200" dirty="0">
                <a:solidFill>
                  <a:schemeClr val="accent6"/>
                </a:solidFill>
              </a:rPr>
            </a:br>
            <a:r>
              <a:rPr lang="ru-RU" sz="1200" dirty="0">
                <a:solidFill>
                  <a:schemeClr val="accent6"/>
                </a:solidFill>
              </a:rPr>
              <a:t>Стандартная высота: </a:t>
            </a:r>
            <a:r>
              <a:rPr lang="ru-RU" sz="1200" dirty="0" smtClean="0">
                <a:solidFill>
                  <a:schemeClr val="accent6"/>
                </a:solidFill>
              </a:rPr>
              <a:t>2</a:t>
            </a:r>
            <a:r>
              <a:rPr lang="en-US" sz="1200" dirty="0" smtClean="0">
                <a:solidFill>
                  <a:schemeClr val="accent6"/>
                </a:solidFill>
              </a:rPr>
              <a:t>2</a:t>
            </a:r>
            <a:r>
              <a:rPr lang="ru-RU" sz="1200" dirty="0" smtClean="0">
                <a:solidFill>
                  <a:schemeClr val="accent6"/>
                </a:solidFill>
              </a:rPr>
              <a:t>00 </a:t>
            </a:r>
            <a:r>
              <a:rPr lang="ru-RU" sz="1200" dirty="0">
                <a:solidFill>
                  <a:schemeClr val="accent6"/>
                </a:solidFill>
              </a:rPr>
              <a:t>мм</a:t>
            </a:r>
            <a:br>
              <a:rPr lang="ru-RU" sz="1200" dirty="0">
                <a:solidFill>
                  <a:schemeClr val="accent6"/>
                </a:solidFill>
              </a:rPr>
            </a:br>
            <a:r>
              <a:rPr lang="ru-RU" sz="1200" dirty="0">
                <a:solidFill>
                  <a:schemeClr val="accent6"/>
                </a:solidFill>
              </a:rPr>
              <a:t/>
            </a:r>
            <a:br>
              <a:rPr lang="ru-RU" sz="1200" dirty="0">
                <a:solidFill>
                  <a:schemeClr val="accent6"/>
                </a:solidFill>
              </a:rPr>
            </a:br>
            <a:r>
              <a:rPr lang="ru-RU" sz="1200" dirty="0">
                <a:solidFill>
                  <a:schemeClr val="accent6"/>
                </a:solidFill>
              </a:rPr>
              <a:t>Нестандартная высота: от </a:t>
            </a:r>
            <a:r>
              <a:rPr lang="ru-RU" sz="1200" dirty="0" smtClean="0">
                <a:solidFill>
                  <a:schemeClr val="accent6"/>
                </a:solidFill>
              </a:rPr>
              <a:t>20</a:t>
            </a:r>
            <a:r>
              <a:rPr lang="en-US" sz="1200" dirty="0" smtClean="0">
                <a:solidFill>
                  <a:schemeClr val="accent6"/>
                </a:solidFill>
              </a:rPr>
              <a:t>1</a:t>
            </a:r>
            <a:r>
              <a:rPr lang="ru-RU" sz="1200" dirty="0" smtClean="0">
                <a:solidFill>
                  <a:schemeClr val="accent6"/>
                </a:solidFill>
              </a:rPr>
              <a:t>0 </a:t>
            </a:r>
            <a:r>
              <a:rPr lang="ru-RU" sz="1200" dirty="0">
                <a:solidFill>
                  <a:schemeClr val="accent6"/>
                </a:solidFill>
              </a:rPr>
              <a:t>до </a:t>
            </a:r>
            <a:r>
              <a:rPr lang="ru-RU" sz="1200" dirty="0" smtClean="0">
                <a:solidFill>
                  <a:schemeClr val="accent6"/>
                </a:solidFill>
              </a:rPr>
              <a:t>2</a:t>
            </a:r>
            <a:r>
              <a:rPr lang="en-US" sz="1200" dirty="0" smtClean="0">
                <a:solidFill>
                  <a:schemeClr val="accent6"/>
                </a:solidFill>
              </a:rPr>
              <a:t>5</a:t>
            </a:r>
            <a:r>
              <a:rPr lang="ru-RU" sz="1200" dirty="0" smtClean="0">
                <a:solidFill>
                  <a:schemeClr val="accent6"/>
                </a:solidFill>
              </a:rPr>
              <a:t>00 мм</a:t>
            </a:r>
            <a:r>
              <a:rPr lang="ru-RU" sz="1200" dirty="0">
                <a:solidFill>
                  <a:schemeClr val="accent6"/>
                </a:solidFill>
              </a:rPr>
              <a:t/>
            </a:r>
            <a:br>
              <a:rPr lang="ru-RU" sz="1200" dirty="0">
                <a:solidFill>
                  <a:schemeClr val="accent6"/>
                </a:solidFill>
              </a:rPr>
            </a:br>
            <a:r>
              <a:rPr lang="ru-RU" sz="1200" dirty="0">
                <a:solidFill>
                  <a:schemeClr val="accent6"/>
                </a:solidFill>
              </a:rPr>
              <a:t/>
            </a:r>
            <a:br>
              <a:rPr lang="ru-RU" sz="1200" dirty="0">
                <a:solidFill>
                  <a:schemeClr val="accent6"/>
                </a:solidFill>
              </a:rPr>
            </a:br>
            <a:r>
              <a:rPr lang="ru-RU" sz="1200" u="sng" dirty="0">
                <a:solidFill>
                  <a:schemeClr val="accent6"/>
                </a:solidFill>
              </a:rPr>
              <a:t>Коллекции:</a:t>
            </a:r>
            <a:br>
              <a:rPr lang="ru-RU" sz="1200" u="sng" dirty="0">
                <a:solidFill>
                  <a:schemeClr val="accent6"/>
                </a:solidFill>
              </a:rPr>
            </a:br>
            <a:r>
              <a:rPr lang="en-US" sz="1200" dirty="0">
                <a:solidFill>
                  <a:schemeClr val="accent6"/>
                </a:solidFill>
              </a:rPr>
              <a:t>ORIGINAL</a:t>
            </a:r>
            <a:r>
              <a:rPr lang="ru-RU" sz="1200" dirty="0">
                <a:solidFill>
                  <a:schemeClr val="accent6"/>
                </a:solidFill>
              </a:rPr>
              <a:t> </a:t>
            </a:r>
            <a:r>
              <a:rPr lang="en-US" sz="1200" dirty="0" smtClean="0">
                <a:solidFill>
                  <a:schemeClr val="accent6"/>
                </a:solidFill>
                <a:latin typeface="Zapf Dingbats"/>
                <a:ea typeface="Zapf Dingbats"/>
                <a:cs typeface="Zapf Dingbats"/>
                <a:sym typeface="Zapf Dingbats"/>
              </a:rPr>
              <a:t>✓</a:t>
            </a:r>
            <a:r>
              <a:rPr lang="en-US" sz="1200" dirty="0">
                <a:solidFill>
                  <a:schemeClr val="accent6"/>
                </a:solidFill>
              </a:rPr>
              <a:t/>
            </a:r>
            <a:br>
              <a:rPr lang="en-US" sz="1200" dirty="0">
                <a:solidFill>
                  <a:schemeClr val="accent6"/>
                </a:solidFill>
              </a:rPr>
            </a:br>
            <a:r>
              <a:rPr lang="en-US" sz="1200" dirty="0" smtClean="0">
                <a:solidFill>
                  <a:schemeClr val="accent6"/>
                </a:solidFill>
              </a:rPr>
              <a:t>CLASSIC </a:t>
            </a:r>
            <a:r>
              <a:rPr lang="en-US" sz="1200" dirty="0" smtClean="0">
                <a:solidFill>
                  <a:schemeClr val="accent6"/>
                </a:solidFill>
                <a:latin typeface="Zapf Dingbats"/>
                <a:ea typeface="Zapf Dingbats"/>
                <a:cs typeface="Zapf Dingbats"/>
                <a:sym typeface="Zapf Dingbats"/>
              </a:rPr>
              <a:t>✓</a:t>
            </a:r>
            <a:r>
              <a:rPr lang="ru-RU" sz="1200" dirty="0">
                <a:solidFill>
                  <a:schemeClr val="accent6"/>
                </a:solidFill>
                <a:latin typeface="Zapf Dingbats"/>
                <a:ea typeface="Zapf Dingbats"/>
                <a:cs typeface="Zapf Dingbats"/>
                <a:sym typeface="Zapf Dingbats"/>
              </a:rPr>
              <a:t/>
            </a:r>
            <a:br>
              <a:rPr lang="ru-RU" sz="1200" dirty="0">
                <a:solidFill>
                  <a:schemeClr val="accent6"/>
                </a:solidFill>
                <a:latin typeface="Zapf Dingbats"/>
                <a:ea typeface="Zapf Dingbats"/>
                <a:cs typeface="Zapf Dingbats"/>
                <a:sym typeface="Zapf Dingbats"/>
              </a:rPr>
            </a:br>
            <a:r>
              <a:rPr lang="en-US" sz="1200" dirty="0" smtClean="0">
                <a:solidFill>
                  <a:schemeClr val="accent6"/>
                </a:solidFill>
              </a:rPr>
              <a:t>SKYLINE </a:t>
            </a:r>
            <a:r>
              <a:rPr lang="en-US" sz="1200" dirty="0" smtClean="0">
                <a:solidFill>
                  <a:schemeClr val="accent6"/>
                </a:solidFill>
                <a:latin typeface="Zapf Dingbats"/>
                <a:ea typeface="Zapf Dingbats"/>
                <a:cs typeface="Zapf Dingbats"/>
                <a:sym typeface="Zapf Dingbats"/>
              </a:rPr>
              <a:t>✓</a:t>
            </a:r>
            <a:r>
              <a:rPr lang="ru-RU" sz="1200" dirty="0">
                <a:solidFill>
                  <a:schemeClr val="accent6"/>
                </a:solidFill>
                <a:latin typeface="Zapf Dingbats"/>
                <a:ea typeface="Zapf Dingbats"/>
                <a:cs typeface="Zapf Dingbats"/>
                <a:sym typeface="Zapf Dingbats"/>
              </a:rPr>
              <a:t/>
            </a:r>
            <a:br>
              <a:rPr lang="ru-RU" sz="1200" dirty="0">
                <a:solidFill>
                  <a:schemeClr val="accent6"/>
                </a:solidFill>
                <a:latin typeface="Zapf Dingbats"/>
                <a:ea typeface="Zapf Dingbats"/>
                <a:cs typeface="Zapf Dingbats"/>
                <a:sym typeface="Zapf Dingbats"/>
              </a:rPr>
            </a:br>
            <a:r>
              <a:rPr lang="en-US" sz="1200" dirty="0" smtClean="0">
                <a:solidFill>
                  <a:schemeClr val="accent6"/>
                </a:solidFill>
              </a:rPr>
              <a:t>RAIN</a:t>
            </a:r>
            <a:r>
              <a:rPr lang="ru-RU" sz="1200" dirty="0" smtClean="0">
                <a:solidFill>
                  <a:schemeClr val="accent6"/>
                </a:solidFill>
              </a:rPr>
              <a:t> </a:t>
            </a:r>
            <a:r>
              <a:rPr lang="en-US" sz="1200" dirty="0">
                <a:solidFill>
                  <a:schemeClr val="accent6"/>
                </a:solidFill>
                <a:latin typeface="Zapf Dingbats"/>
                <a:ea typeface="Zapf Dingbats"/>
                <a:cs typeface="Zapf Dingbats"/>
                <a:sym typeface="Zapf Dingbats"/>
              </a:rPr>
              <a:t>✓</a:t>
            </a:r>
            <a:r>
              <a:rPr lang="ru-RU" sz="1200" dirty="0">
                <a:solidFill>
                  <a:schemeClr val="accent6"/>
                </a:solidFill>
                <a:latin typeface="Zapf Dingbats"/>
                <a:ea typeface="Zapf Dingbats"/>
                <a:cs typeface="Zapf Dingbats"/>
                <a:sym typeface="Zapf Dingbats"/>
              </a:rPr>
              <a:t/>
            </a:r>
            <a:br>
              <a:rPr lang="ru-RU" sz="1200" dirty="0">
                <a:solidFill>
                  <a:schemeClr val="accent6"/>
                </a:solidFill>
                <a:latin typeface="Zapf Dingbats"/>
                <a:ea typeface="Zapf Dingbats"/>
                <a:cs typeface="Zapf Dingbats"/>
                <a:sym typeface="Zapf Dingbats"/>
              </a:rPr>
            </a:br>
            <a:r>
              <a:rPr lang="en-US" sz="1200" dirty="0" smtClean="0">
                <a:solidFill>
                  <a:schemeClr val="accent6"/>
                </a:solidFill>
              </a:rPr>
              <a:t>SMART</a:t>
            </a:r>
            <a:r>
              <a:rPr lang="ru-RU" sz="1200" dirty="0" smtClean="0">
                <a:solidFill>
                  <a:schemeClr val="accent6"/>
                </a:solidFill>
              </a:rPr>
              <a:t> </a:t>
            </a:r>
            <a:r>
              <a:rPr lang="en-US" sz="1200" dirty="0">
                <a:solidFill>
                  <a:schemeClr val="accent6"/>
                </a:solidFill>
                <a:latin typeface="Zapf Dingbats"/>
                <a:ea typeface="Zapf Dingbats"/>
                <a:cs typeface="Zapf Dingbats"/>
                <a:sym typeface="Zapf Dingbats"/>
              </a:rPr>
              <a:t>✓</a:t>
            </a:r>
            <a:r>
              <a:rPr lang="ru-RU" sz="1200" dirty="0">
                <a:solidFill>
                  <a:schemeClr val="accent6"/>
                </a:solidFill>
                <a:latin typeface="Zapf Dingbats"/>
                <a:ea typeface="Zapf Dingbats"/>
                <a:cs typeface="Zapf Dingbats"/>
                <a:sym typeface="Zapf Dingbats"/>
              </a:rPr>
              <a:t/>
            </a:r>
            <a:br>
              <a:rPr lang="ru-RU" sz="1200" dirty="0">
                <a:solidFill>
                  <a:schemeClr val="accent6"/>
                </a:solidFill>
                <a:latin typeface="Zapf Dingbats"/>
                <a:ea typeface="Zapf Dingbats"/>
                <a:cs typeface="Zapf Dingbats"/>
                <a:sym typeface="Zapf Dingbats"/>
              </a:rPr>
            </a:br>
            <a:r>
              <a:rPr lang="en-US" sz="1200" dirty="0" smtClean="0">
                <a:solidFill>
                  <a:schemeClr val="accent6"/>
                </a:solidFill>
                <a:sym typeface="Zapf Dingbats"/>
              </a:rPr>
              <a:t>BRIDGE</a:t>
            </a:r>
            <a:r>
              <a:rPr lang="ru-RU" sz="1200" dirty="0" smtClean="0">
                <a:solidFill>
                  <a:schemeClr val="accent6"/>
                </a:solidFill>
              </a:rPr>
              <a:t> </a:t>
            </a:r>
            <a:r>
              <a:rPr lang="en-US" sz="1200" dirty="0">
                <a:solidFill>
                  <a:schemeClr val="accent6"/>
                </a:solidFill>
                <a:latin typeface="Zapf Dingbats"/>
                <a:ea typeface="Zapf Dingbats"/>
                <a:cs typeface="Zapf Dingbats"/>
                <a:sym typeface="Zapf Dingbats"/>
              </a:rPr>
              <a:t>✓</a:t>
            </a:r>
            <a:r>
              <a:rPr lang="ru-RU" sz="1200" dirty="0">
                <a:solidFill>
                  <a:schemeClr val="accent6"/>
                </a:solidFill>
                <a:latin typeface="Zapf Dingbats"/>
                <a:ea typeface="Zapf Dingbats"/>
                <a:cs typeface="Zapf Dingbats"/>
                <a:sym typeface="Zapf Dingbats"/>
              </a:rPr>
              <a:t/>
            </a:r>
            <a:br>
              <a:rPr lang="ru-RU" sz="1200" dirty="0">
                <a:solidFill>
                  <a:schemeClr val="accent6"/>
                </a:solidFill>
                <a:latin typeface="Zapf Dingbats"/>
                <a:ea typeface="Zapf Dingbats"/>
                <a:cs typeface="Zapf Dingbats"/>
                <a:sym typeface="Zapf Dingbats"/>
              </a:rPr>
            </a:br>
            <a:r>
              <a:rPr lang="en-US" sz="1200" dirty="0" smtClean="0">
                <a:solidFill>
                  <a:schemeClr val="accent6"/>
                </a:solidFill>
              </a:rPr>
              <a:t>LIGHT </a:t>
            </a:r>
            <a:r>
              <a:rPr lang="en-US" sz="1200" dirty="0" smtClean="0">
                <a:solidFill>
                  <a:schemeClr val="accent6"/>
                </a:solidFill>
                <a:latin typeface="Zapf Dingbats"/>
                <a:ea typeface="Zapf Dingbats"/>
                <a:cs typeface="Zapf Dingbats"/>
                <a:sym typeface="Zapf Dingbats"/>
              </a:rPr>
              <a:t>✓</a:t>
            </a:r>
            <a:r>
              <a:rPr lang="ru-RU" sz="1200" dirty="0">
                <a:solidFill>
                  <a:schemeClr val="accent6"/>
                </a:solidFill>
                <a:latin typeface="Zapf Dingbats"/>
                <a:ea typeface="Zapf Dingbats"/>
                <a:cs typeface="Zapf Dingbats"/>
                <a:sym typeface="Zapf Dingbats"/>
              </a:rPr>
              <a:t/>
            </a:r>
            <a:br>
              <a:rPr lang="ru-RU" sz="1200" dirty="0">
                <a:solidFill>
                  <a:schemeClr val="accent6"/>
                </a:solidFill>
                <a:latin typeface="Zapf Dingbats"/>
                <a:ea typeface="Zapf Dingbats"/>
                <a:cs typeface="Zapf Dingbats"/>
                <a:sym typeface="Zapf Dingbats"/>
              </a:rPr>
            </a:br>
            <a:r>
              <a:rPr lang="ru-RU" sz="1200" dirty="0">
                <a:solidFill>
                  <a:schemeClr val="accent6"/>
                </a:solidFill>
              </a:rPr>
              <a:t>МАСТЕР И МАРГАРИТА </a:t>
            </a:r>
            <a:r>
              <a:rPr lang="en-US" sz="1200" dirty="0" smtClean="0">
                <a:solidFill>
                  <a:schemeClr val="accent6"/>
                </a:solidFill>
                <a:sym typeface="Zapf Dingbats"/>
              </a:rPr>
              <a:t> </a:t>
            </a:r>
            <a:r>
              <a:rPr lang="en-US" sz="1200" dirty="0" smtClean="0">
                <a:solidFill>
                  <a:schemeClr val="accent6"/>
                </a:solidFill>
                <a:latin typeface="Zapf Dingbats"/>
                <a:ea typeface="Zapf Dingbats"/>
                <a:cs typeface="Zapf Dingbats"/>
                <a:sym typeface="Zapf Dingbats"/>
              </a:rPr>
              <a:t>✓</a:t>
            </a:r>
            <a:r>
              <a:rPr lang="ru-RU" sz="1200" dirty="0">
                <a:solidFill>
                  <a:schemeClr val="accent6"/>
                </a:solidFill>
                <a:latin typeface="Zapf Dingbats"/>
                <a:ea typeface="Zapf Dingbats"/>
                <a:cs typeface="Zapf Dingbats"/>
                <a:sym typeface="Zapf Dingbats"/>
              </a:rPr>
              <a:t/>
            </a:r>
            <a:br>
              <a:rPr lang="ru-RU" sz="1200" dirty="0">
                <a:solidFill>
                  <a:schemeClr val="accent6"/>
                </a:solidFill>
                <a:latin typeface="Zapf Dingbats"/>
                <a:ea typeface="Zapf Dingbats"/>
                <a:cs typeface="Zapf Dingbats"/>
                <a:sym typeface="Zapf Dingbats"/>
              </a:rPr>
            </a:br>
            <a:endParaRPr lang="en-US" sz="1200" dirty="0" smtClean="0">
              <a:solidFill>
                <a:schemeClr val="accent6"/>
              </a:solidFill>
              <a:latin typeface="Zapf Dingbats"/>
              <a:ea typeface="Zapf Dingbats"/>
              <a:cs typeface="Zapf Dingbats"/>
              <a:sym typeface="Zapf Dingbats"/>
            </a:endParaRPr>
          </a:p>
          <a:p>
            <a:r>
              <a:rPr lang="ru-RU" sz="1200" dirty="0" smtClean="0">
                <a:solidFill>
                  <a:schemeClr val="accent6"/>
                </a:solidFill>
              </a:rPr>
              <a:t>1 </a:t>
            </a:r>
            <a:r>
              <a:rPr lang="ru-RU" sz="1200" dirty="0">
                <a:solidFill>
                  <a:schemeClr val="accent6"/>
                </a:solidFill>
              </a:rPr>
              <a:t>створка </a:t>
            </a:r>
            <a:r>
              <a:rPr lang="en-US" sz="1200" dirty="0">
                <a:solidFill>
                  <a:schemeClr val="accent6"/>
                </a:solidFill>
                <a:latin typeface="Zapf Dingbats"/>
                <a:ea typeface="Zapf Dingbats"/>
                <a:cs typeface="Zapf Dingbats"/>
                <a:sym typeface="Zapf Dingbats"/>
              </a:rPr>
              <a:t>✓</a:t>
            </a:r>
            <a:r>
              <a:rPr lang="ru-RU" sz="1200" dirty="0">
                <a:solidFill>
                  <a:schemeClr val="accent6"/>
                </a:solidFill>
              </a:rPr>
              <a:t/>
            </a:r>
            <a:br>
              <a:rPr lang="ru-RU" sz="1200" dirty="0">
                <a:solidFill>
                  <a:schemeClr val="accent6"/>
                </a:solidFill>
              </a:rPr>
            </a:br>
            <a:r>
              <a:rPr lang="ru-RU" sz="1200" dirty="0">
                <a:solidFill>
                  <a:schemeClr val="accent6"/>
                </a:solidFill>
              </a:rPr>
              <a:t>2 створки </a:t>
            </a:r>
            <a:r>
              <a:rPr lang="en-US" sz="1200" dirty="0">
                <a:solidFill>
                  <a:schemeClr val="accent6"/>
                </a:solidFill>
                <a:latin typeface="Zapf Dingbats"/>
                <a:ea typeface="Zapf Dingbats"/>
                <a:cs typeface="Zapf Dingbats"/>
                <a:sym typeface="Zapf Dingbats"/>
              </a:rPr>
              <a:t>✓</a:t>
            </a:r>
            <a:r>
              <a:rPr lang="ru-RU" sz="1200" dirty="0">
                <a:solidFill>
                  <a:schemeClr val="accent6"/>
                </a:solidFill>
                <a:sym typeface="Zapf Dingbats"/>
              </a:rPr>
              <a:t/>
            </a:r>
            <a:br>
              <a:rPr lang="ru-RU" sz="1200" dirty="0">
                <a:solidFill>
                  <a:schemeClr val="accent6"/>
                </a:solidFill>
                <a:sym typeface="Zapf Dingbats"/>
              </a:rPr>
            </a:br>
            <a:endParaRPr lang="ru-RU" sz="1200" dirty="0">
              <a:solidFill>
                <a:schemeClr val="accent5"/>
              </a:solidFill>
            </a:endParaRPr>
          </a:p>
          <a:p>
            <a:endParaRPr lang="ru-RU" dirty="0"/>
          </a:p>
        </p:txBody>
      </p:sp>
      <p:pic>
        <p:nvPicPr>
          <p:cNvPr id="6" name="Mystery.mp4">
            <a:hlinkClick r:id="" action="ppaction://media"/>
          </p:cNvPr>
          <p:cNvPicPr>
            <a:picLocks noGrp="1" noChangeAspect="1"/>
          </p:cNvPicPr>
          <p:nvPr>
            <p:ph type="pic" sz="quarter" idx="10"/>
            <a:videoFile r:link="rId2"/>
            <p:extLst>
              <p:ext uri="{DAA4B4D4-6D71-4841-9C94-3DE7FCFB9230}">
                <p14:media xmlns:p14="http://schemas.microsoft.com/office/powerpoint/2010/main" r:embed="rId1"/>
              </p:ext>
            </p:extLst>
          </p:nvPr>
        </p:nvPicPr>
        <p:blipFill>
          <a:blip r:embed="rId4"/>
          <a:stretch>
            <a:fillRect/>
          </a:stretch>
        </p:blipFill>
        <p:spPr>
          <a:xfrm>
            <a:off x="950913" y="2000250"/>
            <a:ext cx="4535487" cy="3779838"/>
          </a:xfrm>
        </p:spPr>
      </p:pic>
      <p:sp>
        <p:nvSpPr>
          <p:cNvPr id="5" name="TextBox 4"/>
          <p:cNvSpPr txBox="1"/>
          <p:nvPr/>
        </p:nvSpPr>
        <p:spPr>
          <a:xfrm>
            <a:off x="1949191" y="5824720"/>
            <a:ext cx="2240247" cy="369332"/>
          </a:xfrm>
          <a:prstGeom prst="rect">
            <a:avLst/>
          </a:prstGeom>
          <a:noFill/>
        </p:spPr>
        <p:txBody>
          <a:bodyPr wrap="square" rtlCol="0">
            <a:spAutoFit/>
          </a:bodyPr>
          <a:lstStyle/>
          <a:p>
            <a:pPr algn="ctr"/>
            <a:r>
              <a:rPr lang="ru-RU" b="1" i="0" u="sng" baseline="0" dirty="0" smtClean="0">
                <a:solidFill>
                  <a:srgbClr val="000090"/>
                </a:solidFill>
                <a:latin typeface="Cambria"/>
              </a:rPr>
              <a:t>АНИМАЦИЯ</a:t>
            </a:r>
          </a:p>
        </p:txBody>
      </p:sp>
    </p:spTree>
    <p:extLst>
      <p:ext uri="{BB962C8B-B14F-4D97-AF65-F5344CB8AC3E}">
        <p14:creationId xmlns:p14="http://schemas.microsoft.com/office/powerpoint/2010/main" val="5107799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err="1" smtClean="0"/>
              <a:t>Compack</a:t>
            </a:r>
            <a:r>
              <a:rPr lang="ru-RU" dirty="0" smtClean="0"/>
              <a:t> 90</a:t>
            </a:r>
            <a:endParaRPr lang="ru-RU" dirty="0"/>
          </a:p>
        </p:txBody>
      </p:sp>
      <p:sp>
        <p:nvSpPr>
          <p:cNvPr id="4" name="Текст 3"/>
          <p:cNvSpPr>
            <a:spLocks noGrp="1"/>
          </p:cNvSpPr>
          <p:nvPr>
            <p:ph type="body" sz="quarter" idx="13"/>
          </p:nvPr>
        </p:nvSpPr>
        <p:spPr>
          <a:xfrm>
            <a:off x="6031396" y="1807366"/>
            <a:ext cx="2427908" cy="4386686"/>
          </a:xfrm>
        </p:spPr>
        <p:txBody>
          <a:bodyPr/>
          <a:lstStyle/>
          <a:p>
            <a:r>
              <a:rPr lang="ru-RU" sz="1200" dirty="0">
                <a:solidFill>
                  <a:srgbClr val="000000"/>
                </a:solidFill>
              </a:rPr>
              <a:t>Уникальная запатентованная система. Полотно при открывании складывается пополам и, совершив изящный поворот из проема, бесшумно занимает место под углом 90° к плоскости стены.</a:t>
            </a:r>
          </a:p>
          <a:p>
            <a:r>
              <a:rPr lang="ru-RU" sz="1200" dirty="0">
                <a:solidFill>
                  <a:srgbClr val="000000"/>
                </a:solidFill>
              </a:rPr>
              <a:t/>
            </a:r>
            <a:br>
              <a:rPr lang="ru-RU" sz="1200" dirty="0">
                <a:solidFill>
                  <a:srgbClr val="000000"/>
                </a:solidFill>
              </a:rPr>
            </a:br>
            <a:r>
              <a:rPr lang="ru-RU" sz="1200" u="sng" dirty="0">
                <a:solidFill>
                  <a:schemeClr val="accent6"/>
                </a:solidFill>
              </a:rPr>
              <a:t>Размеры</a:t>
            </a:r>
            <a:br>
              <a:rPr lang="ru-RU" sz="1200" u="sng" dirty="0">
                <a:solidFill>
                  <a:schemeClr val="accent6"/>
                </a:solidFill>
              </a:rPr>
            </a:br>
            <a:r>
              <a:rPr lang="ru-RU" sz="1200" dirty="0">
                <a:solidFill>
                  <a:schemeClr val="accent6"/>
                </a:solidFill>
              </a:rPr>
              <a:t>Стандартная ширина:</a:t>
            </a:r>
            <a:br>
              <a:rPr lang="ru-RU" sz="1200" dirty="0">
                <a:solidFill>
                  <a:schemeClr val="accent6"/>
                </a:solidFill>
              </a:rPr>
            </a:br>
            <a:r>
              <a:rPr lang="ru-RU" sz="1200" dirty="0">
                <a:solidFill>
                  <a:schemeClr val="accent6"/>
                </a:solidFill>
              </a:rPr>
              <a:t>600, 700, 800, 900</a:t>
            </a:r>
            <a:br>
              <a:rPr lang="ru-RU" sz="1200" dirty="0">
                <a:solidFill>
                  <a:schemeClr val="accent6"/>
                </a:solidFill>
              </a:rPr>
            </a:br>
            <a:r>
              <a:rPr lang="ru-RU" sz="1200" dirty="0">
                <a:solidFill>
                  <a:schemeClr val="accent6"/>
                </a:solidFill>
              </a:rPr>
              <a:t>Стандартная высота: 2000 мм</a:t>
            </a:r>
            <a:br>
              <a:rPr lang="ru-RU" sz="1200" dirty="0">
                <a:solidFill>
                  <a:schemeClr val="accent6"/>
                </a:solidFill>
              </a:rPr>
            </a:br>
            <a:r>
              <a:rPr lang="ru-RU" sz="1200" dirty="0">
                <a:solidFill>
                  <a:schemeClr val="accent6"/>
                </a:solidFill>
              </a:rPr>
              <a:t/>
            </a:r>
            <a:br>
              <a:rPr lang="ru-RU" sz="1200" dirty="0">
                <a:solidFill>
                  <a:schemeClr val="accent6"/>
                </a:solidFill>
              </a:rPr>
            </a:br>
            <a:r>
              <a:rPr lang="ru-RU" sz="1200" dirty="0">
                <a:solidFill>
                  <a:schemeClr val="accent6"/>
                </a:solidFill>
              </a:rPr>
              <a:t>Нестандартная ширина: 400 и 500 мм.</a:t>
            </a:r>
            <a:br>
              <a:rPr lang="ru-RU" sz="1200" dirty="0">
                <a:solidFill>
                  <a:schemeClr val="accent6"/>
                </a:solidFill>
              </a:rPr>
            </a:br>
            <a:r>
              <a:rPr lang="ru-RU" sz="1200" dirty="0">
                <a:solidFill>
                  <a:schemeClr val="accent6"/>
                </a:solidFill>
              </a:rPr>
              <a:t>Нестандартная высота: от 1900 до 2300 мм</a:t>
            </a:r>
            <a:br>
              <a:rPr lang="ru-RU" sz="1200" dirty="0">
                <a:solidFill>
                  <a:schemeClr val="accent6"/>
                </a:solidFill>
              </a:rPr>
            </a:br>
            <a:r>
              <a:rPr lang="ru-RU" sz="1200" dirty="0">
                <a:solidFill>
                  <a:schemeClr val="accent6"/>
                </a:solidFill>
              </a:rPr>
              <a:t/>
            </a:r>
            <a:br>
              <a:rPr lang="ru-RU" sz="1200" dirty="0">
                <a:solidFill>
                  <a:schemeClr val="accent6"/>
                </a:solidFill>
              </a:rPr>
            </a:br>
            <a:r>
              <a:rPr lang="ru-RU" sz="1200" u="sng" dirty="0">
                <a:solidFill>
                  <a:schemeClr val="accent6"/>
                </a:solidFill>
              </a:rPr>
              <a:t>Коллекции:</a:t>
            </a:r>
            <a:br>
              <a:rPr lang="ru-RU" sz="1200" u="sng" dirty="0">
                <a:solidFill>
                  <a:schemeClr val="accent6"/>
                </a:solidFill>
              </a:rPr>
            </a:br>
            <a:r>
              <a:rPr lang="en-US" sz="1200" dirty="0">
                <a:solidFill>
                  <a:schemeClr val="accent6"/>
                </a:solidFill>
              </a:rPr>
              <a:t>ORIGINAL</a:t>
            </a:r>
            <a:r>
              <a:rPr lang="ru-RU" sz="1200" dirty="0">
                <a:solidFill>
                  <a:schemeClr val="accent6"/>
                </a:solidFill>
              </a:rPr>
              <a:t> </a:t>
            </a:r>
            <a:r>
              <a:rPr lang="en-US" sz="1200" dirty="0">
                <a:solidFill>
                  <a:schemeClr val="accent6"/>
                </a:solidFill>
                <a:latin typeface="Zapf Dingbats"/>
                <a:ea typeface="Zapf Dingbats"/>
                <a:cs typeface="Zapf Dingbats"/>
                <a:sym typeface="Zapf Dingbats"/>
              </a:rPr>
              <a:t>✓</a:t>
            </a:r>
            <a:r>
              <a:rPr lang="en-US" sz="1200" dirty="0">
                <a:solidFill>
                  <a:schemeClr val="accent6"/>
                </a:solidFill>
              </a:rPr>
              <a:t/>
            </a:r>
            <a:br>
              <a:rPr lang="en-US" sz="1200" dirty="0">
                <a:solidFill>
                  <a:schemeClr val="accent6"/>
                </a:solidFill>
              </a:rPr>
            </a:br>
            <a:r>
              <a:rPr lang="en-US" sz="1200" dirty="0" smtClean="0">
                <a:solidFill>
                  <a:schemeClr val="accent6"/>
                </a:solidFill>
                <a:sym typeface="Zapf Dingbats"/>
              </a:rPr>
              <a:t>BRIDGE</a:t>
            </a:r>
            <a:r>
              <a:rPr lang="ru-RU" sz="1200" dirty="0" smtClean="0">
                <a:solidFill>
                  <a:schemeClr val="accent6"/>
                </a:solidFill>
              </a:rPr>
              <a:t> </a:t>
            </a:r>
            <a:r>
              <a:rPr lang="en-US" sz="1200" dirty="0">
                <a:solidFill>
                  <a:schemeClr val="accent6"/>
                </a:solidFill>
                <a:latin typeface="Zapf Dingbats"/>
                <a:ea typeface="Zapf Dingbats"/>
                <a:cs typeface="Zapf Dingbats"/>
                <a:sym typeface="Zapf Dingbats"/>
              </a:rPr>
              <a:t>✓</a:t>
            </a:r>
            <a:r>
              <a:rPr lang="ru-RU" sz="1200" dirty="0">
                <a:solidFill>
                  <a:schemeClr val="accent6"/>
                </a:solidFill>
                <a:latin typeface="Zapf Dingbats"/>
                <a:ea typeface="Zapf Dingbats"/>
                <a:cs typeface="Zapf Dingbats"/>
                <a:sym typeface="Zapf Dingbats"/>
              </a:rPr>
              <a:t/>
            </a:r>
            <a:br>
              <a:rPr lang="ru-RU" sz="1200" dirty="0">
                <a:solidFill>
                  <a:schemeClr val="accent6"/>
                </a:solidFill>
                <a:latin typeface="Zapf Dingbats"/>
                <a:ea typeface="Zapf Dingbats"/>
                <a:cs typeface="Zapf Dingbats"/>
                <a:sym typeface="Zapf Dingbats"/>
              </a:rPr>
            </a:br>
            <a:r>
              <a:rPr lang="ru-RU" sz="1200" dirty="0">
                <a:solidFill>
                  <a:schemeClr val="accent6"/>
                </a:solidFill>
                <a:latin typeface="Zapf Dingbats"/>
                <a:ea typeface="Zapf Dingbats"/>
                <a:cs typeface="Zapf Dingbats"/>
                <a:sym typeface="Zapf Dingbats"/>
              </a:rPr>
              <a:t/>
            </a:r>
            <a:br>
              <a:rPr lang="ru-RU" sz="1200" dirty="0">
                <a:solidFill>
                  <a:schemeClr val="accent6"/>
                </a:solidFill>
                <a:latin typeface="Zapf Dingbats"/>
                <a:ea typeface="Zapf Dingbats"/>
                <a:cs typeface="Zapf Dingbats"/>
                <a:sym typeface="Zapf Dingbats"/>
              </a:rPr>
            </a:br>
            <a:r>
              <a:rPr lang="ru-RU" sz="1200" dirty="0">
                <a:solidFill>
                  <a:schemeClr val="accent6"/>
                </a:solidFill>
              </a:rPr>
              <a:t>1 створка </a:t>
            </a:r>
            <a:r>
              <a:rPr lang="en-US" sz="1200" dirty="0">
                <a:solidFill>
                  <a:schemeClr val="accent6"/>
                </a:solidFill>
                <a:latin typeface="Zapf Dingbats"/>
                <a:ea typeface="Zapf Dingbats"/>
                <a:cs typeface="Zapf Dingbats"/>
                <a:sym typeface="Zapf Dingbats"/>
              </a:rPr>
              <a:t>✓</a:t>
            </a:r>
            <a:r>
              <a:rPr lang="ru-RU" sz="1200" dirty="0">
                <a:solidFill>
                  <a:schemeClr val="accent6"/>
                </a:solidFill>
              </a:rPr>
              <a:t/>
            </a:r>
            <a:br>
              <a:rPr lang="ru-RU" sz="1200" dirty="0">
                <a:solidFill>
                  <a:schemeClr val="accent6"/>
                </a:solidFill>
              </a:rPr>
            </a:br>
            <a:endParaRPr lang="ru-RU" sz="1200" dirty="0"/>
          </a:p>
        </p:txBody>
      </p:sp>
      <p:pic>
        <p:nvPicPr>
          <p:cNvPr id="5" name="Compack 90.mp4">
            <a:hlinkClick r:id="" action="ppaction://media"/>
          </p:cNvPr>
          <p:cNvPicPr>
            <a:picLocks noGrp="1" noChangeAspect="1"/>
          </p:cNvPicPr>
          <p:nvPr>
            <p:ph type="pic" sz="quarter" idx="10"/>
            <a:videoFile r:link="rId2"/>
            <p:extLst>
              <p:ext uri="{DAA4B4D4-6D71-4841-9C94-3DE7FCFB9230}">
                <p14:media xmlns:p14="http://schemas.microsoft.com/office/powerpoint/2010/main" r:embed="rId1"/>
              </p:ext>
            </p:extLst>
          </p:nvPr>
        </p:nvPicPr>
        <p:blipFill>
          <a:blip r:embed="rId4"/>
          <a:stretch>
            <a:fillRect/>
          </a:stretch>
        </p:blipFill>
        <p:spPr>
          <a:xfrm>
            <a:off x="950913" y="2000250"/>
            <a:ext cx="4535487" cy="3779838"/>
          </a:xfrm>
        </p:spPr>
      </p:pic>
      <p:sp>
        <p:nvSpPr>
          <p:cNvPr id="6" name="TextBox 5"/>
          <p:cNvSpPr txBox="1"/>
          <p:nvPr/>
        </p:nvSpPr>
        <p:spPr>
          <a:xfrm>
            <a:off x="1949191" y="5824720"/>
            <a:ext cx="2240247" cy="369332"/>
          </a:xfrm>
          <a:prstGeom prst="rect">
            <a:avLst/>
          </a:prstGeom>
          <a:noFill/>
        </p:spPr>
        <p:txBody>
          <a:bodyPr wrap="square" rtlCol="0">
            <a:spAutoFit/>
          </a:bodyPr>
          <a:lstStyle/>
          <a:p>
            <a:pPr algn="ctr"/>
            <a:r>
              <a:rPr lang="ru-RU" b="1" i="0" u="sng" baseline="0" dirty="0" smtClean="0">
                <a:solidFill>
                  <a:srgbClr val="000090"/>
                </a:solidFill>
                <a:latin typeface="Cambria"/>
              </a:rPr>
              <a:t>АНИМАЦИЯ</a:t>
            </a:r>
          </a:p>
        </p:txBody>
      </p:sp>
    </p:spTree>
    <p:extLst>
      <p:ext uri="{BB962C8B-B14F-4D97-AF65-F5344CB8AC3E}">
        <p14:creationId xmlns:p14="http://schemas.microsoft.com/office/powerpoint/2010/main" val="860426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773781"/>
            <a:ext cx="8229600" cy="620794"/>
          </a:xfrm>
        </p:spPr>
        <p:txBody>
          <a:bodyPr/>
          <a:lstStyle/>
          <a:p>
            <a:r>
              <a:rPr lang="en-US" dirty="0" err="1" smtClean="0"/>
              <a:t>Compack</a:t>
            </a:r>
            <a:r>
              <a:rPr lang="ru-RU" dirty="0" smtClean="0"/>
              <a:t> 180</a:t>
            </a:r>
            <a:endParaRPr lang="ru-RU" dirty="0"/>
          </a:p>
        </p:txBody>
      </p:sp>
      <p:sp>
        <p:nvSpPr>
          <p:cNvPr id="4" name="Текст 3"/>
          <p:cNvSpPr>
            <a:spLocks noGrp="1"/>
          </p:cNvSpPr>
          <p:nvPr>
            <p:ph type="body" sz="quarter" idx="13"/>
          </p:nvPr>
        </p:nvSpPr>
        <p:spPr>
          <a:xfrm>
            <a:off x="5920961" y="1620966"/>
            <a:ext cx="2483126" cy="4309382"/>
          </a:xfrm>
        </p:spPr>
        <p:txBody>
          <a:bodyPr/>
          <a:lstStyle/>
          <a:p>
            <a:r>
              <a:rPr lang="ru-RU" sz="1300" dirty="0" smtClean="0">
                <a:solidFill>
                  <a:srgbClr val="000000"/>
                </a:solidFill>
              </a:rPr>
              <a:t>Уникальная запатентованная система. Полотно </a:t>
            </a:r>
            <a:r>
              <a:rPr lang="ru-RU" sz="1300" dirty="0">
                <a:solidFill>
                  <a:srgbClr val="000000"/>
                </a:solidFill>
              </a:rPr>
              <a:t>при открывании складывается пополам и, совершив изящный поворот из проема, бесшумно занимает место вдоль стены. </a:t>
            </a:r>
            <a:br>
              <a:rPr lang="ru-RU" sz="1300" dirty="0">
                <a:solidFill>
                  <a:srgbClr val="000000"/>
                </a:solidFill>
              </a:rPr>
            </a:br>
            <a:r>
              <a:rPr lang="ru-RU" sz="1300" dirty="0" smtClean="0">
                <a:solidFill>
                  <a:srgbClr val="000000"/>
                </a:solidFill>
              </a:rPr>
              <a:t/>
            </a:r>
            <a:br>
              <a:rPr lang="ru-RU" sz="1300" dirty="0" smtClean="0">
                <a:solidFill>
                  <a:srgbClr val="000000"/>
                </a:solidFill>
              </a:rPr>
            </a:br>
            <a:r>
              <a:rPr lang="ru-RU" sz="1300" u="sng" dirty="0" smtClean="0">
                <a:solidFill>
                  <a:schemeClr val="accent6"/>
                </a:solidFill>
              </a:rPr>
              <a:t>Размеры</a:t>
            </a:r>
            <a:r>
              <a:rPr lang="ru-RU" sz="1300" u="sng" dirty="0">
                <a:solidFill>
                  <a:schemeClr val="accent6"/>
                </a:solidFill>
              </a:rPr>
              <a:t/>
            </a:r>
            <a:br>
              <a:rPr lang="ru-RU" sz="1300" u="sng" dirty="0">
                <a:solidFill>
                  <a:schemeClr val="accent6"/>
                </a:solidFill>
              </a:rPr>
            </a:br>
            <a:r>
              <a:rPr lang="ru-RU" sz="1300" dirty="0">
                <a:solidFill>
                  <a:schemeClr val="accent6"/>
                </a:solidFill>
              </a:rPr>
              <a:t>Стандартная ширина:</a:t>
            </a:r>
            <a:br>
              <a:rPr lang="ru-RU" sz="1300" dirty="0">
                <a:solidFill>
                  <a:schemeClr val="accent6"/>
                </a:solidFill>
              </a:rPr>
            </a:br>
            <a:r>
              <a:rPr lang="ru-RU" sz="1300" dirty="0">
                <a:solidFill>
                  <a:schemeClr val="accent6"/>
                </a:solidFill>
              </a:rPr>
              <a:t>600, 700, 800, 900</a:t>
            </a:r>
            <a:br>
              <a:rPr lang="ru-RU" sz="1300" dirty="0">
                <a:solidFill>
                  <a:schemeClr val="accent6"/>
                </a:solidFill>
              </a:rPr>
            </a:br>
            <a:r>
              <a:rPr lang="ru-RU" sz="1300" dirty="0">
                <a:solidFill>
                  <a:schemeClr val="accent6"/>
                </a:solidFill>
              </a:rPr>
              <a:t>Стандартная высота: </a:t>
            </a:r>
            <a:r>
              <a:rPr lang="ru-RU" sz="1300" dirty="0" smtClean="0">
                <a:solidFill>
                  <a:schemeClr val="accent6"/>
                </a:solidFill>
              </a:rPr>
              <a:t>2000 </a:t>
            </a:r>
            <a:r>
              <a:rPr lang="ru-RU" sz="1300" dirty="0">
                <a:solidFill>
                  <a:schemeClr val="accent6"/>
                </a:solidFill>
              </a:rPr>
              <a:t>мм</a:t>
            </a:r>
            <a:br>
              <a:rPr lang="ru-RU" sz="1300" dirty="0">
                <a:solidFill>
                  <a:schemeClr val="accent6"/>
                </a:solidFill>
              </a:rPr>
            </a:br>
            <a:r>
              <a:rPr lang="ru-RU" sz="1300" dirty="0">
                <a:solidFill>
                  <a:schemeClr val="accent6"/>
                </a:solidFill>
              </a:rPr>
              <a:t/>
            </a:r>
            <a:br>
              <a:rPr lang="ru-RU" sz="1300" dirty="0">
                <a:solidFill>
                  <a:schemeClr val="accent6"/>
                </a:solidFill>
              </a:rPr>
            </a:br>
            <a:r>
              <a:rPr lang="ru-RU" sz="1300" dirty="0">
                <a:solidFill>
                  <a:schemeClr val="accent6"/>
                </a:solidFill>
              </a:rPr>
              <a:t>Нестандартная </a:t>
            </a:r>
            <a:r>
              <a:rPr lang="ru-RU" sz="1300" dirty="0" smtClean="0">
                <a:solidFill>
                  <a:schemeClr val="accent6"/>
                </a:solidFill>
              </a:rPr>
              <a:t>ширина: 400 и 500 мм.</a:t>
            </a:r>
            <a:br>
              <a:rPr lang="ru-RU" sz="1300" dirty="0" smtClean="0">
                <a:solidFill>
                  <a:schemeClr val="accent6"/>
                </a:solidFill>
              </a:rPr>
            </a:br>
            <a:r>
              <a:rPr lang="ru-RU" sz="1300" dirty="0" smtClean="0">
                <a:solidFill>
                  <a:schemeClr val="accent6"/>
                </a:solidFill>
              </a:rPr>
              <a:t>Нестандартная </a:t>
            </a:r>
            <a:r>
              <a:rPr lang="ru-RU" sz="1300" dirty="0">
                <a:solidFill>
                  <a:schemeClr val="accent6"/>
                </a:solidFill>
              </a:rPr>
              <a:t>высота: от </a:t>
            </a:r>
            <a:r>
              <a:rPr lang="ru-RU" sz="1300" dirty="0" smtClean="0">
                <a:solidFill>
                  <a:schemeClr val="accent6"/>
                </a:solidFill>
              </a:rPr>
              <a:t>1900 до 2300 </a:t>
            </a:r>
            <a:r>
              <a:rPr lang="ru-RU" sz="1300" dirty="0">
                <a:solidFill>
                  <a:schemeClr val="accent6"/>
                </a:solidFill>
              </a:rPr>
              <a:t>мм</a:t>
            </a:r>
            <a:br>
              <a:rPr lang="ru-RU" sz="1300" dirty="0">
                <a:solidFill>
                  <a:schemeClr val="accent6"/>
                </a:solidFill>
              </a:rPr>
            </a:br>
            <a:r>
              <a:rPr lang="ru-RU" sz="1300" dirty="0">
                <a:solidFill>
                  <a:schemeClr val="accent6"/>
                </a:solidFill>
              </a:rPr>
              <a:t/>
            </a:r>
            <a:br>
              <a:rPr lang="ru-RU" sz="1300" dirty="0">
                <a:solidFill>
                  <a:schemeClr val="accent6"/>
                </a:solidFill>
              </a:rPr>
            </a:br>
            <a:r>
              <a:rPr lang="ru-RU" sz="1300" u="sng" dirty="0">
                <a:solidFill>
                  <a:schemeClr val="accent6"/>
                </a:solidFill>
              </a:rPr>
              <a:t>Коллекции:</a:t>
            </a:r>
            <a:br>
              <a:rPr lang="ru-RU" sz="1300" u="sng" dirty="0">
                <a:solidFill>
                  <a:schemeClr val="accent6"/>
                </a:solidFill>
              </a:rPr>
            </a:br>
            <a:r>
              <a:rPr lang="en-US" sz="1300" dirty="0">
                <a:solidFill>
                  <a:schemeClr val="accent6"/>
                </a:solidFill>
              </a:rPr>
              <a:t>ORIGINAL</a:t>
            </a:r>
            <a:r>
              <a:rPr lang="ru-RU" sz="1300" dirty="0">
                <a:solidFill>
                  <a:schemeClr val="accent6"/>
                </a:solidFill>
              </a:rPr>
              <a:t> </a:t>
            </a:r>
            <a:r>
              <a:rPr lang="en-US" sz="1300" dirty="0">
                <a:solidFill>
                  <a:schemeClr val="accent6"/>
                </a:solidFill>
                <a:latin typeface="Zapf Dingbats"/>
                <a:ea typeface="Zapf Dingbats"/>
                <a:cs typeface="Zapf Dingbats"/>
                <a:sym typeface="Zapf Dingbats"/>
              </a:rPr>
              <a:t>✓</a:t>
            </a:r>
            <a:r>
              <a:rPr lang="en-US" sz="1300" dirty="0">
                <a:solidFill>
                  <a:schemeClr val="accent6"/>
                </a:solidFill>
              </a:rPr>
              <a:t/>
            </a:r>
            <a:br>
              <a:rPr lang="en-US" sz="1300" dirty="0">
                <a:solidFill>
                  <a:schemeClr val="accent6"/>
                </a:solidFill>
              </a:rPr>
            </a:br>
            <a:r>
              <a:rPr lang="en-US" sz="1300" dirty="0" smtClean="0">
                <a:solidFill>
                  <a:schemeClr val="accent6"/>
                </a:solidFill>
                <a:sym typeface="Zapf Dingbats"/>
              </a:rPr>
              <a:t>BRIDGE</a:t>
            </a:r>
            <a:r>
              <a:rPr lang="ru-RU" sz="1300" dirty="0" smtClean="0">
                <a:solidFill>
                  <a:schemeClr val="accent6"/>
                </a:solidFill>
              </a:rPr>
              <a:t> </a:t>
            </a:r>
            <a:r>
              <a:rPr lang="en-US" sz="1300" dirty="0">
                <a:solidFill>
                  <a:schemeClr val="accent6"/>
                </a:solidFill>
                <a:latin typeface="Zapf Dingbats"/>
                <a:ea typeface="Zapf Dingbats"/>
                <a:cs typeface="Zapf Dingbats"/>
                <a:sym typeface="Zapf Dingbats"/>
              </a:rPr>
              <a:t>✓</a:t>
            </a:r>
            <a:r>
              <a:rPr lang="ru-RU" sz="1300" dirty="0">
                <a:solidFill>
                  <a:schemeClr val="accent6"/>
                </a:solidFill>
                <a:latin typeface="Zapf Dingbats"/>
                <a:ea typeface="Zapf Dingbats"/>
                <a:cs typeface="Zapf Dingbats"/>
                <a:sym typeface="Zapf Dingbats"/>
              </a:rPr>
              <a:t/>
            </a:r>
            <a:br>
              <a:rPr lang="ru-RU" sz="1300" dirty="0">
                <a:solidFill>
                  <a:schemeClr val="accent6"/>
                </a:solidFill>
                <a:latin typeface="Zapf Dingbats"/>
                <a:ea typeface="Zapf Dingbats"/>
                <a:cs typeface="Zapf Dingbats"/>
                <a:sym typeface="Zapf Dingbats"/>
              </a:rPr>
            </a:br>
            <a:r>
              <a:rPr lang="ru-RU" sz="1300" dirty="0" smtClean="0">
                <a:solidFill>
                  <a:schemeClr val="accent6"/>
                </a:solidFill>
                <a:latin typeface="Zapf Dingbats"/>
                <a:ea typeface="Zapf Dingbats"/>
                <a:cs typeface="Zapf Dingbats"/>
                <a:sym typeface="Zapf Dingbats"/>
              </a:rPr>
              <a:t/>
            </a:r>
            <a:br>
              <a:rPr lang="ru-RU" sz="1300" dirty="0" smtClean="0">
                <a:solidFill>
                  <a:schemeClr val="accent6"/>
                </a:solidFill>
                <a:latin typeface="Zapf Dingbats"/>
                <a:ea typeface="Zapf Dingbats"/>
                <a:cs typeface="Zapf Dingbats"/>
                <a:sym typeface="Zapf Dingbats"/>
              </a:rPr>
            </a:br>
            <a:r>
              <a:rPr lang="ru-RU" sz="1300" dirty="0" smtClean="0">
                <a:solidFill>
                  <a:schemeClr val="accent6"/>
                </a:solidFill>
              </a:rPr>
              <a:t>1 </a:t>
            </a:r>
            <a:r>
              <a:rPr lang="ru-RU" sz="1300" dirty="0">
                <a:solidFill>
                  <a:schemeClr val="accent6"/>
                </a:solidFill>
              </a:rPr>
              <a:t>створка </a:t>
            </a:r>
            <a:r>
              <a:rPr lang="en-US" sz="1300" dirty="0">
                <a:solidFill>
                  <a:schemeClr val="accent6"/>
                </a:solidFill>
                <a:latin typeface="Zapf Dingbats"/>
                <a:ea typeface="Zapf Dingbats"/>
                <a:cs typeface="Zapf Dingbats"/>
                <a:sym typeface="Zapf Dingbats"/>
              </a:rPr>
              <a:t>✓</a:t>
            </a:r>
            <a:r>
              <a:rPr lang="ru-RU" sz="1300" dirty="0">
                <a:solidFill>
                  <a:schemeClr val="accent6"/>
                </a:solidFill>
              </a:rPr>
              <a:t/>
            </a:r>
            <a:br>
              <a:rPr lang="ru-RU" sz="1300" dirty="0">
                <a:solidFill>
                  <a:schemeClr val="accent6"/>
                </a:solidFill>
              </a:rPr>
            </a:br>
            <a:r>
              <a:rPr lang="ru-RU" sz="1300" dirty="0">
                <a:solidFill>
                  <a:schemeClr val="accent6"/>
                </a:solidFill>
              </a:rPr>
              <a:t>2 створки </a:t>
            </a:r>
            <a:r>
              <a:rPr lang="en-US" sz="1300" dirty="0">
                <a:solidFill>
                  <a:schemeClr val="accent6"/>
                </a:solidFill>
                <a:latin typeface="Zapf Dingbats"/>
                <a:ea typeface="Zapf Dingbats"/>
                <a:cs typeface="Zapf Dingbats"/>
                <a:sym typeface="Zapf Dingbats"/>
              </a:rPr>
              <a:t>✓</a:t>
            </a:r>
            <a:r>
              <a:rPr lang="ru-RU" sz="1300" dirty="0">
                <a:solidFill>
                  <a:schemeClr val="accent6"/>
                </a:solidFill>
                <a:sym typeface="Zapf Dingbats"/>
              </a:rPr>
              <a:t/>
            </a:r>
            <a:br>
              <a:rPr lang="ru-RU" sz="1300" dirty="0">
                <a:solidFill>
                  <a:schemeClr val="accent6"/>
                </a:solidFill>
                <a:sym typeface="Zapf Dingbats"/>
              </a:rPr>
            </a:br>
            <a:endParaRPr lang="ru-RU" sz="1300" dirty="0">
              <a:solidFill>
                <a:schemeClr val="accent5"/>
              </a:solidFill>
            </a:endParaRPr>
          </a:p>
          <a:p>
            <a:endParaRPr lang="ru-RU" dirty="0"/>
          </a:p>
        </p:txBody>
      </p:sp>
      <p:pic>
        <p:nvPicPr>
          <p:cNvPr id="6" name="cmpack_180.mp4">
            <a:hlinkClick r:id="" action="ppaction://media"/>
          </p:cNvPr>
          <p:cNvPicPr>
            <a:picLocks noGrp="1" noChangeAspect="1"/>
          </p:cNvPicPr>
          <p:nvPr>
            <p:ph type="pic" sz="quarter" idx="10"/>
            <a:videoFile r:link="rId2"/>
            <p:extLst>
              <p:ext uri="{DAA4B4D4-6D71-4841-9C94-3DE7FCFB9230}">
                <p14:media xmlns:p14="http://schemas.microsoft.com/office/powerpoint/2010/main" r:embed="rId1"/>
              </p:ext>
            </p:extLst>
          </p:nvPr>
        </p:nvPicPr>
        <p:blipFill>
          <a:blip r:embed="rId4"/>
          <a:stretch>
            <a:fillRect/>
          </a:stretch>
        </p:blipFill>
        <p:spPr>
          <a:xfrm>
            <a:off x="950913" y="2000250"/>
            <a:ext cx="4535487" cy="3779838"/>
          </a:xfrm>
        </p:spPr>
      </p:pic>
      <p:sp>
        <p:nvSpPr>
          <p:cNvPr id="5" name="TextBox 4"/>
          <p:cNvSpPr txBox="1"/>
          <p:nvPr/>
        </p:nvSpPr>
        <p:spPr>
          <a:xfrm>
            <a:off x="1949191" y="5824720"/>
            <a:ext cx="2240247" cy="369332"/>
          </a:xfrm>
          <a:prstGeom prst="rect">
            <a:avLst/>
          </a:prstGeom>
          <a:noFill/>
        </p:spPr>
        <p:txBody>
          <a:bodyPr wrap="square" rtlCol="0">
            <a:spAutoFit/>
          </a:bodyPr>
          <a:lstStyle/>
          <a:p>
            <a:pPr algn="ctr"/>
            <a:r>
              <a:rPr lang="ru-RU" b="1" i="0" u="sng" baseline="0" dirty="0" smtClean="0">
                <a:solidFill>
                  <a:srgbClr val="000090"/>
                </a:solidFill>
                <a:latin typeface="Cambria"/>
              </a:rPr>
              <a:t>АНИМАЦИЯ</a:t>
            </a:r>
          </a:p>
        </p:txBody>
      </p:sp>
    </p:spTree>
    <p:extLst>
      <p:ext uri="{BB962C8B-B14F-4D97-AF65-F5344CB8AC3E}">
        <p14:creationId xmlns:p14="http://schemas.microsoft.com/office/powerpoint/2010/main" val="36960553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795868"/>
            <a:ext cx="8229600" cy="620794"/>
          </a:xfrm>
        </p:spPr>
        <p:txBody>
          <a:bodyPr/>
          <a:lstStyle/>
          <a:p>
            <a:r>
              <a:rPr lang="ru-RU" dirty="0" smtClean="0"/>
              <a:t>Книжка</a:t>
            </a:r>
            <a:endParaRPr lang="ru-RU" dirty="0"/>
          </a:p>
        </p:txBody>
      </p:sp>
      <p:sp>
        <p:nvSpPr>
          <p:cNvPr id="4" name="Текст 3"/>
          <p:cNvSpPr>
            <a:spLocks noGrp="1"/>
          </p:cNvSpPr>
          <p:nvPr>
            <p:ph type="body" sz="quarter" idx="13"/>
          </p:nvPr>
        </p:nvSpPr>
        <p:spPr>
          <a:xfrm>
            <a:off x="6108701" y="1422184"/>
            <a:ext cx="2298699" cy="3892550"/>
          </a:xfrm>
        </p:spPr>
        <p:txBody>
          <a:bodyPr/>
          <a:lstStyle/>
          <a:p>
            <a:r>
              <a:rPr lang="ru-RU" sz="1300" dirty="0">
                <a:solidFill>
                  <a:srgbClr val="000000"/>
                </a:solidFill>
              </a:rPr>
              <a:t>Система открывания, при которой полотно складывается на две ассиметричные доли внутри проема и сдвигается в одну сторону, открывая проем.</a:t>
            </a:r>
          </a:p>
          <a:p>
            <a:r>
              <a:rPr lang="ru-RU" sz="1300" dirty="0">
                <a:solidFill>
                  <a:srgbClr val="000000"/>
                </a:solidFill>
              </a:rPr>
              <a:t/>
            </a:r>
            <a:br>
              <a:rPr lang="ru-RU" sz="1300" dirty="0">
                <a:solidFill>
                  <a:srgbClr val="000000"/>
                </a:solidFill>
              </a:rPr>
            </a:br>
            <a:r>
              <a:rPr lang="ru-RU" sz="1300" u="sng" dirty="0">
                <a:solidFill>
                  <a:schemeClr val="accent6"/>
                </a:solidFill>
              </a:rPr>
              <a:t>Размеры</a:t>
            </a:r>
            <a:br>
              <a:rPr lang="ru-RU" sz="1300" u="sng" dirty="0">
                <a:solidFill>
                  <a:schemeClr val="accent6"/>
                </a:solidFill>
              </a:rPr>
            </a:br>
            <a:r>
              <a:rPr lang="ru-RU" sz="1300" dirty="0">
                <a:solidFill>
                  <a:schemeClr val="accent6"/>
                </a:solidFill>
              </a:rPr>
              <a:t>Стандартная ширина:</a:t>
            </a:r>
            <a:br>
              <a:rPr lang="ru-RU" sz="1300" dirty="0">
                <a:solidFill>
                  <a:schemeClr val="accent6"/>
                </a:solidFill>
              </a:rPr>
            </a:br>
            <a:r>
              <a:rPr lang="ru-RU" sz="1300" dirty="0">
                <a:solidFill>
                  <a:schemeClr val="accent6"/>
                </a:solidFill>
              </a:rPr>
              <a:t>600, 700, 800, 900</a:t>
            </a:r>
            <a:br>
              <a:rPr lang="ru-RU" sz="1300" dirty="0">
                <a:solidFill>
                  <a:schemeClr val="accent6"/>
                </a:solidFill>
              </a:rPr>
            </a:br>
            <a:r>
              <a:rPr lang="ru-RU" sz="1300" dirty="0">
                <a:solidFill>
                  <a:schemeClr val="accent6"/>
                </a:solidFill>
              </a:rPr>
              <a:t>Стандартная высота: 2000 мм</a:t>
            </a:r>
            <a:br>
              <a:rPr lang="ru-RU" sz="1300" dirty="0">
                <a:solidFill>
                  <a:schemeClr val="accent6"/>
                </a:solidFill>
              </a:rPr>
            </a:br>
            <a:r>
              <a:rPr lang="ru-RU" sz="1300" dirty="0">
                <a:solidFill>
                  <a:schemeClr val="accent6"/>
                </a:solidFill>
              </a:rPr>
              <a:t/>
            </a:r>
            <a:br>
              <a:rPr lang="ru-RU" sz="1300" dirty="0">
                <a:solidFill>
                  <a:schemeClr val="accent6"/>
                </a:solidFill>
              </a:rPr>
            </a:br>
            <a:r>
              <a:rPr lang="ru-RU" sz="1300" dirty="0">
                <a:solidFill>
                  <a:schemeClr val="accent6"/>
                </a:solidFill>
              </a:rPr>
              <a:t>Нестандартная ширина: 400 и 500 мм.</a:t>
            </a:r>
            <a:br>
              <a:rPr lang="ru-RU" sz="1300" dirty="0">
                <a:solidFill>
                  <a:schemeClr val="accent6"/>
                </a:solidFill>
              </a:rPr>
            </a:br>
            <a:r>
              <a:rPr lang="ru-RU" sz="1300" dirty="0">
                <a:solidFill>
                  <a:schemeClr val="accent6"/>
                </a:solidFill>
              </a:rPr>
              <a:t>Нестандартная высота: от 1900 до 2300 мм</a:t>
            </a:r>
            <a:br>
              <a:rPr lang="ru-RU" sz="1300" dirty="0">
                <a:solidFill>
                  <a:schemeClr val="accent6"/>
                </a:solidFill>
              </a:rPr>
            </a:br>
            <a:r>
              <a:rPr lang="ru-RU" sz="1300" dirty="0">
                <a:solidFill>
                  <a:schemeClr val="accent6"/>
                </a:solidFill>
              </a:rPr>
              <a:t/>
            </a:r>
            <a:br>
              <a:rPr lang="ru-RU" sz="1300" dirty="0">
                <a:solidFill>
                  <a:schemeClr val="accent6"/>
                </a:solidFill>
              </a:rPr>
            </a:br>
            <a:r>
              <a:rPr lang="ru-RU" sz="1300" u="sng" dirty="0">
                <a:solidFill>
                  <a:schemeClr val="accent6"/>
                </a:solidFill>
              </a:rPr>
              <a:t>Коллекции:</a:t>
            </a:r>
            <a:br>
              <a:rPr lang="ru-RU" sz="1300" u="sng" dirty="0">
                <a:solidFill>
                  <a:schemeClr val="accent6"/>
                </a:solidFill>
              </a:rPr>
            </a:br>
            <a:r>
              <a:rPr lang="en-US" sz="1300" dirty="0">
                <a:solidFill>
                  <a:schemeClr val="accent6"/>
                </a:solidFill>
              </a:rPr>
              <a:t>ORIGINAL</a:t>
            </a:r>
            <a:r>
              <a:rPr lang="ru-RU" sz="1300" dirty="0">
                <a:solidFill>
                  <a:schemeClr val="accent6"/>
                </a:solidFill>
              </a:rPr>
              <a:t> </a:t>
            </a:r>
            <a:r>
              <a:rPr lang="en-US" sz="1300" dirty="0">
                <a:solidFill>
                  <a:schemeClr val="accent6"/>
                </a:solidFill>
                <a:latin typeface="Zapf Dingbats"/>
                <a:ea typeface="Zapf Dingbats"/>
                <a:cs typeface="Zapf Dingbats"/>
                <a:sym typeface="Zapf Dingbats"/>
              </a:rPr>
              <a:t>✓</a:t>
            </a:r>
            <a:r>
              <a:rPr lang="en-US" sz="1300" dirty="0">
                <a:solidFill>
                  <a:schemeClr val="accent6"/>
                </a:solidFill>
              </a:rPr>
              <a:t/>
            </a:r>
            <a:br>
              <a:rPr lang="en-US" sz="1300" dirty="0">
                <a:solidFill>
                  <a:schemeClr val="accent6"/>
                </a:solidFill>
              </a:rPr>
            </a:br>
            <a:r>
              <a:rPr lang="ru-RU" sz="1300" dirty="0">
                <a:solidFill>
                  <a:schemeClr val="accent6"/>
                </a:solidFill>
                <a:latin typeface="Zapf Dingbats"/>
                <a:ea typeface="Zapf Dingbats"/>
                <a:cs typeface="Zapf Dingbats"/>
                <a:sym typeface="Zapf Dingbats"/>
              </a:rPr>
              <a:t/>
            </a:r>
            <a:br>
              <a:rPr lang="ru-RU" sz="1300" dirty="0">
                <a:solidFill>
                  <a:schemeClr val="accent6"/>
                </a:solidFill>
                <a:latin typeface="Zapf Dingbats"/>
                <a:ea typeface="Zapf Dingbats"/>
                <a:cs typeface="Zapf Dingbats"/>
                <a:sym typeface="Zapf Dingbats"/>
              </a:rPr>
            </a:br>
            <a:r>
              <a:rPr lang="ru-RU" sz="1300" dirty="0">
                <a:solidFill>
                  <a:schemeClr val="accent6"/>
                </a:solidFill>
                <a:latin typeface="Zapf Dingbats"/>
                <a:ea typeface="Zapf Dingbats"/>
                <a:cs typeface="Zapf Dingbats"/>
                <a:sym typeface="Zapf Dingbats"/>
              </a:rPr>
              <a:t/>
            </a:r>
            <a:br>
              <a:rPr lang="ru-RU" sz="1300" dirty="0">
                <a:solidFill>
                  <a:schemeClr val="accent6"/>
                </a:solidFill>
                <a:latin typeface="Zapf Dingbats"/>
                <a:ea typeface="Zapf Dingbats"/>
                <a:cs typeface="Zapf Dingbats"/>
                <a:sym typeface="Zapf Dingbats"/>
              </a:rPr>
            </a:br>
            <a:r>
              <a:rPr lang="ru-RU" sz="1300" dirty="0">
                <a:solidFill>
                  <a:schemeClr val="accent6"/>
                </a:solidFill>
              </a:rPr>
              <a:t>1 створка </a:t>
            </a:r>
            <a:r>
              <a:rPr lang="en-US" sz="1300" dirty="0">
                <a:solidFill>
                  <a:schemeClr val="accent6"/>
                </a:solidFill>
                <a:latin typeface="Zapf Dingbats"/>
                <a:ea typeface="Zapf Dingbats"/>
                <a:cs typeface="Zapf Dingbats"/>
                <a:sym typeface="Zapf Dingbats"/>
              </a:rPr>
              <a:t>✓</a:t>
            </a:r>
            <a:r>
              <a:rPr lang="ru-RU" sz="1300" dirty="0">
                <a:solidFill>
                  <a:schemeClr val="accent6"/>
                </a:solidFill>
              </a:rPr>
              <a:t/>
            </a:r>
            <a:br>
              <a:rPr lang="ru-RU" sz="1300" dirty="0">
                <a:solidFill>
                  <a:schemeClr val="accent6"/>
                </a:solidFill>
              </a:rPr>
            </a:br>
            <a:r>
              <a:rPr lang="ru-RU" sz="1300" dirty="0" smtClean="0">
                <a:solidFill>
                  <a:schemeClr val="accent6"/>
                </a:solidFill>
              </a:rPr>
              <a:t>2 створки </a:t>
            </a:r>
            <a:r>
              <a:rPr lang="en-US" sz="1300" dirty="0">
                <a:solidFill>
                  <a:schemeClr val="accent6"/>
                </a:solidFill>
                <a:latin typeface="Zapf Dingbats"/>
                <a:ea typeface="Zapf Dingbats"/>
                <a:cs typeface="Zapf Dingbats"/>
                <a:sym typeface="Zapf Dingbats"/>
              </a:rPr>
              <a:t>✓</a:t>
            </a:r>
            <a:r>
              <a:rPr lang="ru-RU" sz="1300" dirty="0">
                <a:solidFill>
                  <a:schemeClr val="accent6"/>
                </a:solidFill>
              </a:rPr>
              <a:t/>
            </a:r>
            <a:br>
              <a:rPr lang="ru-RU" sz="1300" dirty="0">
                <a:solidFill>
                  <a:schemeClr val="accent6"/>
                </a:solidFill>
              </a:rPr>
            </a:br>
            <a:endParaRPr lang="ru-RU" sz="1300" dirty="0"/>
          </a:p>
          <a:p>
            <a:endParaRPr lang="ru-RU" sz="1200" dirty="0"/>
          </a:p>
          <a:p>
            <a:endParaRPr lang="ru-RU" dirty="0"/>
          </a:p>
        </p:txBody>
      </p:sp>
      <p:pic>
        <p:nvPicPr>
          <p:cNvPr id="6" name="Book.mp4">
            <a:hlinkClick r:id="" action="ppaction://media"/>
          </p:cNvPr>
          <p:cNvPicPr>
            <a:picLocks noGrp="1" noChangeAspect="1"/>
          </p:cNvPicPr>
          <p:nvPr>
            <p:ph type="pic" sz="quarter" idx="10"/>
            <a:videoFile r:link="rId2"/>
            <p:extLst>
              <p:ext uri="{DAA4B4D4-6D71-4841-9C94-3DE7FCFB9230}">
                <p14:media xmlns:p14="http://schemas.microsoft.com/office/powerpoint/2010/main" r:embed="rId1"/>
              </p:ext>
            </p:extLst>
          </p:nvPr>
        </p:nvPicPr>
        <p:blipFill>
          <a:blip r:embed="rId4"/>
          <a:stretch>
            <a:fillRect/>
          </a:stretch>
        </p:blipFill>
        <p:spPr>
          <a:xfrm>
            <a:off x="950913" y="2000250"/>
            <a:ext cx="4535487" cy="3779838"/>
          </a:xfrm>
        </p:spPr>
      </p:pic>
      <p:sp>
        <p:nvSpPr>
          <p:cNvPr id="5" name="TextBox 4"/>
          <p:cNvSpPr txBox="1"/>
          <p:nvPr/>
        </p:nvSpPr>
        <p:spPr>
          <a:xfrm>
            <a:off x="1949191" y="5824720"/>
            <a:ext cx="2240247" cy="369332"/>
          </a:xfrm>
          <a:prstGeom prst="rect">
            <a:avLst/>
          </a:prstGeom>
          <a:noFill/>
        </p:spPr>
        <p:txBody>
          <a:bodyPr wrap="square" rtlCol="0">
            <a:spAutoFit/>
          </a:bodyPr>
          <a:lstStyle/>
          <a:p>
            <a:pPr algn="ctr"/>
            <a:r>
              <a:rPr lang="ru-RU" b="1" i="0" u="sng" baseline="0" dirty="0" smtClean="0">
                <a:solidFill>
                  <a:srgbClr val="000090"/>
                </a:solidFill>
                <a:latin typeface="Cambria"/>
              </a:rPr>
              <a:t>АНИМАЦИЯ</a:t>
            </a:r>
          </a:p>
        </p:txBody>
      </p:sp>
    </p:spTree>
    <p:extLst>
      <p:ext uri="{BB962C8B-B14F-4D97-AF65-F5344CB8AC3E}">
        <p14:creationId xmlns:p14="http://schemas.microsoft.com/office/powerpoint/2010/main" val="12578404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742112"/>
            <a:ext cx="8229600" cy="620794"/>
          </a:xfrm>
        </p:spPr>
        <p:txBody>
          <a:bodyPr/>
          <a:lstStyle/>
          <a:p>
            <a:r>
              <a:rPr lang="ru-RU" dirty="0" smtClean="0"/>
              <a:t>Скрытая дверь</a:t>
            </a:r>
            <a:r>
              <a:rPr lang="en-US" dirty="0" smtClean="0"/>
              <a:t> Invisible</a:t>
            </a:r>
            <a:endParaRPr lang="ru-RU" dirty="0"/>
          </a:p>
        </p:txBody>
      </p:sp>
      <p:sp>
        <p:nvSpPr>
          <p:cNvPr id="4" name="Текст 3"/>
          <p:cNvSpPr>
            <a:spLocks noGrp="1"/>
          </p:cNvSpPr>
          <p:nvPr>
            <p:ph type="body" sz="quarter" idx="13"/>
          </p:nvPr>
        </p:nvSpPr>
        <p:spPr>
          <a:xfrm>
            <a:off x="5902992" y="2412895"/>
            <a:ext cx="3040889" cy="4037116"/>
          </a:xfrm>
        </p:spPr>
        <p:txBody>
          <a:bodyPr/>
          <a:lstStyle/>
          <a:p>
            <a:r>
              <a:rPr lang="ru-RU" sz="1600" b="1" dirty="0" smtClean="0">
                <a:solidFill>
                  <a:srgbClr val="000000"/>
                </a:solidFill>
              </a:rPr>
              <a:t>Уникальная </a:t>
            </a:r>
            <a:r>
              <a:rPr lang="ru-RU" sz="1600" b="1" dirty="0">
                <a:solidFill>
                  <a:srgbClr val="000000"/>
                </a:solidFill>
              </a:rPr>
              <a:t>запатентованная разработка инженеров </a:t>
            </a:r>
            <a:r>
              <a:rPr lang="ru-RU" sz="1600" b="1" dirty="0" smtClean="0">
                <a:solidFill>
                  <a:srgbClr val="000000"/>
                </a:solidFill>
              </a:rPr>
              <a:t>Sofia</a:t>
            </a:r>
            <a:endParaRPr lang="en-US" sz="1600" b="1" dirty="0">
              <a:solidFill>
                <a:srgbClr val="000000"/>
              </a:solidFill>
            </a:endParaRPr>
          </a:p>
          <a:p>
            <a:endParaRPr lang="en-US" sz="1500" dirty="0" smtClean="0">
              <a:solidFill>
                <a:srgbClr val="000000"/>
              </a:solidFill>
            </a:endParaRPr>
          </a:p>
          <a:p>
            <a:r>
              <a:rPr lang="en-US" sz="1500" dirty="0">
                <a:solidFill>
                  <a:srgbClr val="000000"/>
                </a:solidFill>
              </a:rPr>
              <a:t>C</a:t>
            </a:r>
            <a:r>
              <a:rPr lang="ru-RU" sz="1500" dirty="0" err="1" smtClean="0">
                <a:solidFill>
                  <a:srgbClr val="000000"/>
                </a:solidFill>
              </a:rPr>
              <a:t>истема</a:t>
            </a:r>
            <a:r>
              <a:rPr lang="ru-RU" sz="1500" dirty="0" smtClean="0">
                <a:solidFill>
                  <a:srgbClr val="000000"/>
                </a:solidFill>
              </a:rPr>
              <a:t> скрытого </a:t>
            </a:r>
            <a:r>
              <a:rPr lang="ru-RU" sz="1500" dirty="0" err="1" smtClean="0">
                <a:solidFill>
                  <a:srgbClr val="000000"/>
                </a:solidFill>
              </a:rPr>
              <a:t>погонажа</a:t>
            </a:r>
            <a:r>
              <a:rPr lang="en-US" sz="1500" dirty="0">
                <a:solidFill>
                  <a:srgbClr val="000000"/>
                </a:solidFill>
              </a:rPr>
              <a:t> </a:t>
            </a:r>
            <a:r>
              <a:rPr lang="ru-RU" sz="1500" dirty="0" smtClean="0">
                <a:solidFill>
                  <a:srgbClr val="000000"/>
                </a:solidFill>
              </a:rPr>
              <a:t>обеспечивает </a:t>
            </a:r>
            <a:r>
              <a:rPr lang="ru-RU" sz="1500" dirty="0">
                <a:solidFill>
                  <a:srgbClr val="000000"/>
                </a:solidFill>
              </a:rPr>
              <a:t>установку двери вровень со стеной, без наличников, создавая эффект скрытой двери</a:t>
            </a:r>
            <a:r>
              <a:rPr lang="ru-RU" sz="1500" dirty="0" smtClean="0">
                <a:solidFill>
                  <a:srgbClr val="000000"/>
                </a:solidFill>
              </a:rPr>
              <a:t>.</a:t>
            </a:r>
            <a:r>
              <a:rPr lang="ru-RU" sz="1500" dirty="0">
                <a:solidFill>
                  <a:srgbClr val="000000"/>
                </a:solidFill>
              </a:rPr>
              <a:t> </a:t>
            </a:r>
            <a:endParaRPr lang="en-US" sz="1500" dirty="0" smtClean="0">
              <a:solidFill>
                <a:srgbClr val="000000"/>
              </a:solidFill>
            </a:endParaRPr>
          </a:p>
          <a:p>
            <a:endParaRPr lang="en-US" sz="1500" dirty="0">
              <a:solidFill>
                <a:srgbClr val="000000"/>
              </a:solidFill>
            </a:endParaRPr>
          </a:p>
          <a:p>
            <a:r>
              <a:rPr lang="ru-RU" sz="1500" dirty="0" smtClean="0">
                <a:solidFill>
                  <a:srgbClr val="000000"/>
                </a:solidFill>
              </a:rPr>
              <a:t>Дверь может быть декорирована обоями, краской. Любая коллекция Софья может быть установлена в коробе </a:t>
            </a:r>
            <a:r>
              <a:rPr lang="en-US" sz="1500" dirty="0" smtClean="0">
                <a:solidFill>
                  <a:srgbClr val="000000"/>
                </a:solidFill>
              </a:rPr>
              <a:t>Invisible </a:t>
            </a:r>
            <a:r>
              <a:rPr lang="ru-RU" sz="1500" dirty="0" smtClean="0">
                <a:solidFill>
                  <a:srgbClr val="000000"/>
                </a:solidFill>
              </a:rPr>
              <a:t>(под грунт)</a:t>
            </a:r>
          </a:p>
        </p:txBody>
      </p:sp>
      <p:pic>
        <p:nvPicPr>
          <p:cNvPr id="3" name="Рисунок 2" descr="Pod_Grunt_Invisible.jpg"/>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pic>
        <p:nvPicPr>
          <p:cNvPr id="5" name="Изображение 4" descr="sofia_patented.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93892" y="1475255"/>
            <a:ext cx="1049989" cy="1049989"/>
          </a:xfrm>
          <a:prstGeom prst="rect">
            <a:avLst/>
          </a:prstGeom>
        </p:spPr>
      </p:pic>
    </p:spTree>
    <p:extLst>
      <p:ext uri="{BB962C8B-B14F-4D97-AF65-F5344CB8AC3E}">
        <p14:creationId xmlns:p14="http://schemas.microsoft.com/office/powerpoint/2010/main" val="1681856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smtClean="0"/>
              <a:t>Продукт </a:t>
            </a:r>
            <a:r>
              <a:rPr lang="en-US" dirty="0" err="1" smtClean="0"/>
              <a:t>sofia</a:t>
            </a:r>
            <a:endParaRPr lang="ru-RU" dirty="0"/>
          </a:p>
        </p:txBody>
      </p:sp>
      <p:sp>
        <p:nvSpPr>
          <p:cNvPr id="3" name="Текст 2"/>
          <p:cNvSpPr>
            <a:spLocks noGrp="1"/>
          </p:cNvSpPr>
          <p:nvPr>
            <p:ph type="body" sz="quarter" idx="11"/>
          </p:nvPr>
        </p:nvSpPr>
        <p:spPr/>
        <p:txBody>
          <a:bodyPr/>
          <a:lstStyle/>
          <a:p>
            <a:pPr marL="285750" indent="-285750">
              <a:buFont typeface="Arial"/>
              <a:buChar char="•"/>
            </a:pPr>
            <a:r>
              <a:rPr lang="ru-RU" sz="3200" dirty="0" smtClean="0">
                <a:solidFill>
                  <a:srgbClr val="000000"/>
                </a:solidFill>
              </a:rPr>
              <a:t>Межкомнатные двери</a:t>
            </a:r>
          </a:p>
          <a:p>
            <a:pPr marL="285750" indent="-285750">
              <a:buFont typeface="Arial"/>
              <a:buChar char="•"/>
            </a:pPr>
            <a:r>
              <a:rPr lang="ru-RU" sz="3200" dirty="0" smtClean="0">
                <a:solidFill>
                  <a:srgbClr val="000000"/>
                </a:solidFill>
              </a:rPr>
              <a:t>Сдвижные системы</a:t>
            </a:r>
          </a:p>
          <a:p>
            <a:pPr marL="285750" indent="-285750">
              <a:buFont typeface="Arial"/>
              <a:buChar char="•"/>
            </a:pPr>
            <a:r>
              <a:rPr lang="ru-RU" sz="3200" dirty="0" smtClean="0">
                <a:solidFill>
                  <a:srgbClr val="000000"/>
                </a:solidFill>
              </a:rPr>
              <a:t>Межкомнатные перегородки</a:t>
            </a:r>
          </a:p>
          <a:p>
            <a:pPr marL="285750" indent="-285750">
              <a:buFont typeface="Arial"/>
              <a:buChar char="•"/>
            </a:pPr>
            <a:r>
              <a:rPr lang="ru-RU" sz="3200" dirty="0" smtClean="0">
                <a:solidFill>
                  <a:srgbClr val="000000"/>
                </a:solidFill>
              </a:rPr>
              <a:t>Дизайнерские ручки и петли</a:t>
            </a:r>
          </a:p>
          <a:p>
            <a:pPr marL="285750" indent="-285750">
              <a:buFont typeface="Arial"/>
              <a:buChar char="•"/>
            </a:pPr>
            <a:r>
              <a:rPr lang="ru-RU" sz="3200" dirty="0" smtClean="0">
                <a:solidFill>
                  <a:srgbClr val="000000"/>
                </a:solidFill>
              </a:rPr>
              <a:t>Напольные покрытия</a:t>
            </a:r>
          </a:p>
          <a:p>
            <a:pPr marL="285750" indent="-285750">
              <a:buFont typeface="Arial"/>
              <a:buChar char="•"/>
            </a:pPr>
            <a:r>
              <a:rPr lang="ru-RU" sz="3200" dirty="0" smtClean="0">
                <a:solidFill>
                  <a:srgbClr val="000000"/>
                </a:solidFill>
              </a:rPr>
              <a:t>Плинтус</a:t>
            </a:r>
          </a:p>
        </p:txBody>
      </p:sp>
    </p:spTree>
    <p:extLst>
      <p:ext uri="{BB962C8B-B14F-4D97-AF65-F5344CB8AC3E}">
        <p14:creationId xmlns:p14="http://schemas.microsoft.com/office/powerpoint/2010/main" val="5071644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673210"/>
            <a:ext cx="8229600" cy="620794"/>
          </a:xfrm>
        </p:spPr>
        <p:txBody>
          <a:bodyPr/>
          <a:lstStyle/>
          <a:p>
            <a:r>
              <a:rPr lang="ru-RU" dirty="0" smtClean="0"/>
              <a:t>Двери и фурнитура</a:t>
            </a:r>
            <a:endParaRPr lang="ru-RU" dirty="0"/>
          </a:p>
        </p:txBody>
      </p:sp>
      <p:sp>
        <p:nvSpPr>
          <p:cNvPr id="3" name="Текст 2"/>
          <p:cNvSpPr>
            <a:spLocks noGrp="1"/>
          </p:cNvSpPr>
          <p:nvPr>
            <p:ph type="body" sz="quarter" idx="11"/>
          </p:nvPr>
        </p:nvSpPr>
        <p:spPr>
          <a:xfrm>
            <a:off x="635000" y="1571037"/>
            <a:ext cx="7778750" cy="4449704"/>
          </a:xfrm>
        </p:spPr>
        <p:txBody>
          <a:bodyPr/>
          <a:lstStyle/>
          <a:p>
            <a:pPr marL="285750" indent="-285750">
              <a:buFont typeface="Arial"/>
              <a:buChar char="•"/>
            </a:pPr>
            <a:r>
              <a:rPr lang="ru-RU" dirty="0" smtClean="0">
                <a:solidFill>
                  <a:srgbClr val="000000"/>
                </a:solidFill>
              </a:rPr>
              <a:t>Итальянский авторский дизайн каждой коллекции дверей и фурнитуры. </a:t>
            </a:r>
          </a:p>
          <a:p>
            <a:pPr marL="285750" indent="-285750">
              <a:buFont typeface="Arial"/>
              <a:buChar char="•"/>
            </a:pPr>
            <a:r>
              <a:rPr lang="ru-RU" dirty="0" smtClean="0">
                <a:solidFill>
                  <a:srgbClr val="000000"/>
                </a:solidFill>
              </a:rPr>
              <a:t>Широкое предложение по</a:t>
            </a:r>
            <a:r>
              <a:rPr lang="en-US" dirty="0">
                <a:solidFill>
                  <a:srgbClr val="000000"/>
                </a:solidFill>
              </a:rPr>
              <a:t> </a:t>
            </a:r>
            <a:r>
              <a:rPr lang="ru-RU" dirty="0" smtClean="0">
                <a:solidFill>
                  <a:srgbClr val="000000"/>
                </a:solidFill>
              </a:rPr>
              <a:t>цветам и стеклам </a:t>
            </a:r>
            <a:endParaRPr lang="en-US" dirty="0" smtClean="0">
              <a:solidFill>
                <a:srgbClr val="000000"/>
              </a:solidFill>
            </a:endParaRPr>
          </a:p>
          <a:p>
            <a:pPr marL="285750" indent="-285750">
              <a:buFont typeface="Arial"/>
              <a:buChar char="•"/>
            </a:pPr>
            <a:r>
              <a:rPr lang="ru-RU" dirty="0" smtClean="0">
                <a:solidFill>
                  <a:srgbClr val="000000"/>
                </a:solidFill>
              </a:rPr>
              <a:t>Прочнейший каркас + использование плит </a:t>
            </a:r>
            <a:r>
              <a:rPr lang="en-US" dirty="0" smtClean="0">
                <a:solidFill>
                  <a:srgbClr val="000000"/>
                </a:solidFill>
              </a:rPr>
              <a:t>HDF </a:t>
            </a:r>
            <a:r>
              <a:rPr lang="ru-RU" dirty="0" smtClean="0">
                <a:solidFill>
                  <a:srgbClr val="000000"/>
                </a:solidFill>
              </a:rPr>
              <a:t>обеспечивают:  </a:t>
            </a:r>
            <a:br>
              <a:rPr lang="ru-RU" dirty="0" smtClean="0">
                <a:solidFill>
                  <a:srgbClr val="000000"/>
                </a:solidFill>
              </a:rPr>
            </a:br>
            <a:r>
              <a:rPr lang="ru-RU" dirty="0" smtClean="0">
                <a:solidFill>
                  <a:srgbClr val="000000"/>
                </a:solidFill>
              </a:rPr>
              <a:t>- Независимость двери от перепадов влажности и температур</a:t>
            </a:r>
            <a:br>
              <a:rPr lang="ru-RU" dirty="0" smtClean="0">
                <a:solidFill>
                  <a:srgbClr val="000000"/>
                </a:solidFill>
              </a:rPr>
            </a:br>
            <a:r>
              <a:rPr lang="ru-RU" dirty="0" smtClean="0">
                <a:solidFill>
                  <a:srgbClr val="000000"/>
                </a:solidFill>
              </a:rPr>
              <a:t>- Сохраняют геометрию полотна</a:t>
            </a:r>
            <a:br>
              <a:rPr lang="ru-RU" dirty="0" smtClean="0">
                <a:solidFill>
                  <a:srgbClr val="000000"/>
                </a:solidFill>
              </a:rPr>
            </a:br>
            <a:r>
              <a:rPr lang="ru-RU" dirty="0" smtClean="0">
                <a:solidFill>
                  <a:srgbClr val="000000"/>
                </a:solidFill>
              </a:rPr>
              <a:t>- Гарантируют плотное прилегание двери к коробу </a:t>
            </a:r>
            <a:br>
              <a:rPr lang="ru-RU" dirty="0" smtClean="0">
                <a:solidFill>
                  <a:srgbClr val="000000"/>
                </a:solidFill>
              </a:rPr>
            </a:br>
            <a:r>
              <a:rPr lang="ru-RU" dirty="0" smtClean="0">
                <a:solidFill>
                  <a:srgbClr val="000000"/>
                </a:solidFill>
              </a:rPr>
              <a:t>- Полное отсутствие зазоров </a:t>
            </a:r>
            <a:br>
              <a:rPr lang="ru-RU" dirty="0" smtClean="0">
                <a:solidFill>
                  <a:srgbClr val="000000"/>
                </a:solidFill>
              </a:rPr>
            </a:br>
            <a:r>
              <a:rPr lang="ru-RU" dirty="0" smtClean="0">
                <a:solidFill>
                  <a:srgbClr val="000000"/>
                </a:solidFill>
              </a:rPr>
              <a:t>- Идеально гладкое покрытие и безупречное качество окрашивания</a:t>
            </a:r>
            <a:br>
              <a:rPr lang="ru-RU" dirty="0" smtClean="0">
                <a:solidFill>
                  <a:srgbClr val="000000"/>
                </a:solidFill>
              </a:rPr>
            </a:br>
            <a:r>
              <a:rPr lang="ru-RU" dirty="0" smtClean="0">
                <a:solidFill>
                  <a:srgbClr val="000000"/>
                </a:solidFill>
              </a:rPr>
              <a:t>- Лучшую звукоизоляцию</a:t>
            </a:r>
          </a:p>
          <a:p>
            <a:pPr marL="285750" indent="-285750">
              <a:buFont typeface="Arial"/>
              <a:buChar char="•"/>
            </a:pPr>
            <a:r>
              <a:rPr lang="ru-RU" dirty="0" smtClean="0">
                <a:solidFill>
                  <a:srgbClr val="000000"/>
                </a:solidFill>
              </a:rPr>
              <a:t>Уникальная </a:t>
            </a:r>
            <a:r>
              <a:rPr lang="en-US" dirty="0" smtClean="0">
                <a:solidFill>
                  <a:srgbClr val="000000"/>
                </a:solidFill>
              </a:rPr>
              <a:t>PVC </a:t>
            </a:r>
            <a:r>
              <a:rPr lang="ru-RU" dirty="0" smtClean="0">
                <a:solidFill>
                  <a:srgbClr val="000000"/>
                </a:solidFill>
              </a:rPr>
              <a:t>вставка гарантирует прочное крепление стекла к </a:t>
            </a:r>
            <a:r>
              <a:rPr lang="ru-RU" dirty="0" err="1" smtClean="0">
                <a:solidFill>
                  <a:srgbClr val="000000"/>
                </a:solidFill>
              </a:rPr>
              <a:t>стоевой</a:t>
            </a:r>
            <a:r>
              <a:rPr lang="ru-RU" dirty="0" smtClean="0">
                <a:solidFill>
                  <a:srgbClr val="000000"/>
                </a:solidFill>
              </a:rPr>
              <a:t> и обеспечивает долговечность двери на десятки лет. </a:t>
            </a:r>
          </a:p>
          <a:p>
            <a:pPr marL="285750" indent="-285750">
              <a:buFont typeface="Arial"/>
              <a:buChar char="•"/>
            </a:pPr>
            <a:r>
              <a:rPr lang="ru-RU" dirty="0" smtClean="0">
                <a:solidFill>
                  <a:srgbClr val="000000"/>
                </a:solidFill>
              </a:rPr>
              <a:t>Прочнейший торец </a:t>
            </a:r>
            <a:r>
              <a:rPr lang="en-US" dirty="0" smtClean="0">
                <a:solidFill>
                  <a:srgbClr val="000000"/>
                </a:solidFill>
              </a:rPr>
              <a:t>ABS </a:t>
            </a:r>
            <a:r>
              <a:rPr lang="ru-RU" dirty="0" smtClean="0">
                <a:solidFill>
                  <a:srgbClr val="000000"/>
                </a:solidFill>
              </a:rPr>
              <a:t>надежно защищает полотно.</a:t>
            </a:r>
          </a:p>
          <a:p>
            <a:pPr marL="285750" indent="-285750">
              <a:buFont typeface="Arial"/>
              <a:buChar char="•"/>
            </a:pPr>
            <a:r>
              <a:rPr lang="ru-RU" dirty="0" smtClean="0">
                <a:solidFill>
                  <a:srgbClr val="000000"/>
                </a:solidFill>
              </a:rPr>
              <a:t>Фабричная </a:t>
            </a:r>
            <a:r>
              <a:rPr lang="ru-RU" dirty="0" err="1" smtClean="0">
                <a:solidFill>
                  <a:srgbClr val="000000"/>
                </a:solidFill>
              </a:rPr>
              <a:t>зарезка</a:t>
            </a:r>
            <a:r>
              <a:rPr lang="ru-RU" dirty="0" smtClean="0">
                <a:solidFill>
                  <a:srgbClr val="000000"/>
                </a:solidFill>
              </a:rPr>
              <a:t> под фурнитуру: точность и безупречное качество посадочных отверстий</a:t>
            </a:r>
          </a:p>
          <a:p>
            <a:pPr marL="285750" indent="-285750">
              <a:buFont typeface="Arial"/>
              <a:buChar char="•"/>
            </a:pPr>
            <a:r>
              <a:rPr lang="ru-RU" dirty="0" smtClean="0">
                <a:solidFill>
                  <a:srgbClr val="000000"/>
                </a:solidFill>
              </a:rPr>
              <a:t>Под каждую коллекцию дверей разработана своя коллекция ручек</a:t>
            </a:r>
          </a:p>
          <a:p>
            <a:pPr marL="285750" indent="-285750">
              <a:buFont typeface="Arial"/>
              <a:buChar char="•"/>
            </a:pPr>
            <a:endParaRPr lang="ru-RU" dirty="0" smtClean="0"/>
          </a:p>
          <a:p>
            <a:pPr marL="285750" indent="-285750">
              <a:buFont typeface="Arial"/>
              <a:buChar char="•"/>
            </a:pPr>
            <a:endParaRPr lang="ru-RU" dirty="0"/>
          </a:p>
        </p:txBody>
      </p:sp>
    </p:spTree>
    <p:extLst>
      <p:ext uri="{BB962C8B-B14F-4D97-AF65-F5344CB8AC3E}">
        <p14:creationId xmlns:p14="http://schemas.microsoft.com/office/powerpoint/2010/main" val="3576465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754309"/>
            <a:ext cx="8229600" cy="620794"/>
          </a:xfrm>
        </p:spPr>
        <p:txBody>
          <a:bodyPr/>
          <a:lstStyle/>
          <a:p>
            <a:r>
              <a:rPr lang="en-US" dirty="0" smtClean="0"/>
              <a:t>ORIGINAL </a:t>
            </a:r>
            <a:r>
              <a:rPr lang="en-US" sz="2000" dirty="0" smtClean="0"/>
              <a:t>by </a:t>
            </a:r>
            <a:r>
              <a:rPr lang="en-US" sz="2000" dirty="0" err="1" smtClean="0"/>
              <a:t>franco</a:t>
            </a:r>
            <a:r>
              <a:rPr lang="en-US" sz="2000" dirty="0" smtClean="0"/>
              <a:t> </a:t>
            </a:r>
            <a:r>
              <a:rPr lang="en-US" sz="2000" dirty="0" err="1" smtClean="0"/>
              <a:t>Poli</a:t>
            </a:r>
            <a:endParaRPr lang="ru-RU" dirty="0"/>
          </a:p>
        </p:txBody>
      </p:sp>
      <p:sp>
        <p:nvSpPr>
          <p:cNvPr id="3" name="Текст 2"/>
          <p:cNvSpPr>
            <a:spLocks noGrp="1"/>
          </p:cNvSpPr>
          <p:nvPr>
            <p:ph type="body" sz="quarter" idx="11"/>
          </p:nvPr>
        </p:nvSpPr>
        <p:spPr>
          <a:xfrm>
            <a:off x="457200" y="1432842"/>
            <a:ext cx="8682176" cy="229507"/>
          </a:xfrm>
        </p:spPr>
        <p:txBody>
          <a:bodyPr/>
          <a:lstStyle/>
          <a:p>
            <a:r>
              <a:rPr lang="en-US" dirty="0" smtClean="0">
                <a:solidFill>
                  <a:srgbClr val="000000"/>
                </a:solidFill>
              </a:rPr>
              <a:t>     01                           02                           03                            04                                07</a:t>
            </a:r>
            <a:endParaRPr lang="ru-RU" dirty="0">
              <a:solidFill>
                <a:srgbClr val="000000"/>
              </a:solidFill>
            </a:endParaRPr>
          </a:p>
        </p:txBody>
      </p:sp>
      <p:pic>
        <p:nvPicPr>
          <p:cNvPr id="6" name="Изображение 5" descr="c65a8100be8ff32799b077194d67c82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35780" y="1841520"/>
            <a:ext cx="1152891" cy="2555574"/>
          </a:xfrm>
          <a:prstGeom prst="rect">
            <a:avLst/>
          </a:prstGeom>
        </p:spPr>
      </p:pic>
      <p:sp>
        <p:nvSpPr>
          <p:cNvPr id="12" name="Текст 11"/>
          <p:cNvSpPr>
            <a:spLocks noGrp="1"/>
          </p:cNvSpPr>
          <p:nvPr>
            <p:ph type="body" sz="quarter" idx="12"/>
          </p:nvPr>
        </p:nvSpPr>
        <p:spPr>
          <a:xfrm>
            <a:off x="212247" y="4499495"/>
            <a:ext cx="8678181" cy="357187"/>
          </a:xfrm>
        </p:spPr>
        <p:txBody>
          <a:bodyPr/>
          <a:lstStyle/>
          <a:p>
            <a:r>
              <a:rPr lang="ru-RU" sz="1600" b="0" u="none" dirty="0" smtClean="0">
                <a:solidFill>
                  <a:srgbClr val="000000"/>
                </a:solidFill>
              </a:rPr>
              <a:t>Данная коллекция возможна в комплекте со всеми сдвижными системами  </a:t>
            </a:r>
            <a:r>
              <a:rPr lang="en-US" sz="1600" b="0" u="none" dirty="0" smtClean="0">
                <a:solidFill>
                  <a:srgbClr val="000000"/>
                </a:solidFill>
              </a:rPr>
              <a:t>Sofia</a:t>
            </a:r>
            <a:r>
              <a:rPr lang="ru-RU" sz="1600" b="0" u="none" dirty="0" smtClean="0">
                <a:solidFill>
                  <a:srgbClr val="000000"/>
                </a:solidFill>
              </a:rPr>
              <a:t>, а также в коробе </a:t>
            </a:r>
            <a:r>
              <a:rPr lang="en-US" sz="1600" b="0" u="none" dirty="0" smtClean="0">
                <a:solidFill>
                  <a:srgbClr val="000000"/>
                </a:solidFill>
              </a:rPr>
              <a:t>Invisible</a:t>
            </a:r>
            <a:endParaRPr lang="ru-RU" sz="1600" b="0" u="none" dirty="0">
              <a:solidFill>
                <a:srgbClr val="000000"/>
              </a:solidFill>
            </a:endParaRPr>
          </a:p>
        </p:txBody>
      </p:sp>
      <p:sp>
        <p:nvSpPr>
          <p:cNvPr id="4" name="TextBox 3"/>
          <p:cNvSpPr txBox="1"/>
          <p:nvPr/>
        </p:nvSpPr>
        <p:spPr>
          <a:xfrm>
            <a:off x="212248" y="5079836"/>
            <a:ext cx="8550137" cy="1354217"/>
          </a:xfrm>
          <a:prstGeom prst="rect">
            <a:avLst/>
          </a:prstGeom>
          <a:noFill/>
        </p:spPr>
        <p:txBody>
          <a:bodyPr wrap="none" rtlCol="0">
            <a:spAutoFit/>
          </a:bodyPr>
          <a:lstStyle/>
          <a:p>
            <a:r>
              <a:rPr lang="ru-RU" sz="1600" dirty="0">
                <a:solidFill>
                  <a:srgbClr val="000000"/>
                </a:solidFill>
              </a:rPr>
              <a:t>Стандартные размеры: 550*1880; 600*1900; 600*2000; 700*2000; 800*2000; 900*2000 мм</a:t>
            </a:r>
            <a:r>
              <a:rPr lang="ru-RU" sz="1600" dirty="0" smtClean="0">
                <a:solidFill>
                  <a:srgbClr val="000000"/>
                </a:solidFill>
              </a:rPr>
              <a:t>.</a:t>
            </a:r>
            <a:br>
              <a:rPr lang="ru-RU" sz="1600" dirty="0" smtClean="0">
                <a:solidFill>
                  <a:srgbClr val="000000"/>
                </a:solidFill>
              </a:rPr>
            </a:br>
            <a:endParaRPr lang="ru-RU" sz="1600" dirty="0">
              <a:solidFill>
                <a:srgbClr val="000000"/>
              </a:solidFill>
            </a:endParaRPr>
          </a:p>
          <a:p>
            <a:r>
              <a:rPr lang="ru-RU" sz="1600" dirty="0">
                <a:solidFill>
                  <a:srgbClr val="000000"/>
                </a:solidFill>
              </a:rPr>
              <a:t>Нестандартные размеры по высоте: от 1500 до 2300 мм, шаг 10 мм</a:t>
            </a:r>
          </a:p>
          <a:p>
            <a:r>
              <a:rPr lang="ru-RU" sz="1600" dirty="0">
                <a:solidFill>
                  <a:srgbClr val="000000"/>
                </a:solidFill>
              </a:rPr>
              <a:t>Нестандартные размеры по ширине: 400, 550 мм</a:t>
            </a:r>
            <a:r>
              <a:rPr lang="ru-RU" sz="1600" dirty="0" smtClean="0">
                <a:solidFill>
                  <a:srgbClr val="000000"/>
                </a:solidFill>
              </a:rPr>
              <a:t>,1000 мм</a:t>
            </a:r>
            <a:endParaRPr lang="ru-RU" sz="1600" dirty="0">
              <a:solidFill>
                <a:srgbClr val="000000"/>
              </a:solidFill>
            </a:endParaRPr>
          </a:p>
          <a:p>
            <a:endParaRPr lang="ru-RU" b="1" i="0" u="sng" baseline="0" dirty="0" smtClean="0">
              <a:solidFill>
                <a:srgbClr val="000000"/>
              </a:solidFill>
              <a:latin typeface="Cambria"/>
            </a:endParaRPr>
          </a:p>
        </p:txBody>
      </p:sp>
      <p:pic>
        <p:nvPicPr>
          <p:cNvPr id="13" name="Изображение 12" descr="d59ff7e4db5e40ee0665be7285df113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3926" y="1844765"/>
            <a:ext cx="1156641" cy="2563888"/>
          </a:xfrm>
          <a:prstGeom prst="rect">
            <a:avLst/>
          </a:prstGeom>
        </p:spPr>
      </p:pic>
      <p:pic>
        <p:nvPicPr>
          <p:cNvPr id="14" name="Изображение 13" descr="ea1f6b7e19ac05ee6542711b73106ca7.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87850" y="1844764"/>
            <a:ext cx="1142542" cy="2532635"/>
          </a:xfrm>
          <a:prstGeom prst="rect">
            <a:avLst/>
          </a:prstGeom>
        </p:spPr>
      </p:pic>
      <p:pic>
        <p:nvPicPr>
          <p:cNvPr id="15" name="Изображение 14" descr="bec7cab150a3f4d3afd824c7f4d2e02b.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72138" y="1844764"/>
            <a:ext cx="1138791" cy="2524321"/>
          </a:xfrm>
          <a:prstGeom prst="rect">
            <a:avLst/>
          </a:prstGeom>
        </p:spPr>
      </p:pic>
      <p:pic>
        <p:nvPicPr>
          <p:cNvPr id="18" name="Изображение 17" descr="8de0f36178a9a42caa98921b6a43799d.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124249" y="1844764"/>
            <a:ext cx="1147114" cy="2552329"/>
          </a:xfrm>
          <a:prstGeom prst="rect">
            <a:avLst/>
          </a:prstGeom>
        </p:spPr>
      </p:pic>
    </p:spTree>
    <p:extLst>
      <p:ext uri="{BB962C8B-B14F-4D97-AF65-F5344CB8AC3E}">
        <p14:creationId xmlns:p14="http://schemas.microsoft.com/office/powerpoint/2010/main" val="4048278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795778"/>
            <a:ext cx="8229600" cy="620794"/>
          </a:xfrm>
        </p:spPr>
        <p:txBody>
          <a:bodyPr/>
          <a:lstStyle/>
          <a:p>
            <a:r>
              <a:rPr lang="ru-RU" dirty="0" smtClean="0"/>
              <a:t>Ручка для </a:t>
            </a:r>
            <a:r>
              <a:rPr lang="en-US" dirty="0" smtClean="0"/>
              <a:t>Original</a:t>
            </a:r>
            <a:endParaRPr lang="ru-RU" dirty="0"/>
          </a:p>
        </p:txBody>
      </p:sp>
      <p:sp>
        <p:nvSpPr>
          <p:cNvPr id="4" name="Текст 3"/>
          <p:cNvSpPr>
            <a:spLocks noGrp="1"/>
          </p:cNvSpPr>
          <p:nvPr>
            <p:ph type="body" sz="quarter" idx="12"/>
          </p:nvPr>
        </p:nvSpPr>
        <p:spPr>
          <a:xfrm>
            <a:off x="635000" y="1534319"/>
            <a:ext cx="7526926" cy="357187"/>
          </a:xfrm>
        </p:spPr>
        <p:txBody>
          <a:bodyPr/>
          <a:lstStyle/>
          <a:p>
            <a:r>
              <a:rPr lang="ru-RU" u="none" dirty="0" smtClean="0">
                <a:solidFill>
                  <a:srgbClr val="000000"/>
                </a:solidFill>
              </a:rPr>
              <a:t>Коллекция ручек </a:t>
            </a:r>
            <a:r>
              <a:rPr lang="en-US" u="none" dirty="0" smtClean="0">
                <a:solidFill>
                  <a:srgbClr val="000000"/>
                </a:solidFill>
              </a:rPr>
              <a:t>BEST – Designed by Garcia </a:t>
            </a:r>
            <a:r>
              <a:rPr lang="en-US" u="none" dirty="0" err="1" smtClean="0">
                <a:solidFill>
                  <a:srgbClr val="000000"/>
                </a:solidFill>
              </a:rPr>
              <a:t>Cumini</a:t>
            </a:r>
            <a:endParaRPr lang="ru-RU" u="none" dirty="0">
              <a:solidFill>
                <a:srgbClr val="000000"/>
              </a:solidFill>
            </a:endParaRPr>
          </a:p>
        </p:txBody>
      </p:sp>
      <p:pic>
        <p:nvPicPr>
          <p:cNvPr id="3" name="Изображение 2" descr="BEST-BRONZO-SFUMAT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9000" y="4845435"/>
            <a:ext cx="2082323" cy="865534"/>
          </a:xfrm>
          <a:prstGeom prst="rect">
            <a:avLst/>
          </a:prstGeom>
        </p:spPr>
      </p:pic>
      <p:pic>
        <p:nvPicPr>
          <p:cNvPr id="17" name="Изображение 16" descr="best_bianco_satinato_0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9000" y="2506441"/>
            <a:ext cx="2005815" cy="832786"/>
          </a:xfrm>
          <a:prstGeom prst="rect">
            <a:avLst/>
          </a:prstGeom>
        </p:spPr>
      </p:pic>
      <p:pic>
        <p:nvPicPr>
          <p:cNvPr id="21" name="Изображение 20" descr="bes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9000" y="3689879"/>
            <a:ext cx="2082323" cy="865043"/>
          </a:xfrm>
          <a:prstGeom prst="rect">
            <a:avLst/>
          </a:prstGeom>
        </p:spPr>
      </p:pic>
      <p:pic>
        <p:nvPicPr>
          <p:cNvPr id="5" name="Изображение 4" descr="original 11-MULTIPASS.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77650" y="2069241"/>
            <a:ext cx="3012753" cy="3930112"/>
          </a:xfrm>
          <a:prstGeom prst="rect">
            <a:avLst/>
          </a:prstGeom>
        </p:spPr>
      </p:pic>
    </p:spTree>
    <p:extLst>
      <p:ext uri="{BB962C8B-B14F-4D97-AF65-F5344CB8AC3E}">
        <p14:creationId xmlns:p14="http://schemas.microsoft.com/office/powerpoint/2010/main" val="3184001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673210"/>
            <a:ext cx="8229600" cy="620794"/>
          </a:xfrm>
        </p:spPr>
        <p:txBody>
          <a:bodyPr/>
          <a:lstStyle/>
          <a:p>
            <a:r>
              <a:rPr lang="ru-RU" dirty="0" smtClean="0"/>
              <a:t>Перегородки </a:t>
            </a:r>
            <a:r>
              <a:rPr lang="en-US" dirty="0" smtClean="0"/>
              <a:t>original</a:t>
            </a:r>
            <a:endParaRPr lang="ru-RU" dirty="0"/>
          </a:p>
        </p:txBody>
      </p:sp>
      <p:sp>
        <p:nvSpPr>
          <p:cNvPr id="3" name="Текст 2"/>
          <p:cNvSpPr>
            <a:spLocks noGrp="1"/>
          </p:cNvSpPr>
          <p:nvPr>
            <p:ph type="body" sz="quarter" idx="11"/>
          </p:nvPr>
        </p:nvSpPr>
        <p:spPr>
          <a:xfrm>
            <a:off x="6983905" y="1725449"/>
            <a:ext cx="2063750" cy="4496682"/>
          </a:xfrm>
        </p:spPr>
        <p:txBody>
          <a:bodyPr/>
          <a:lstStyle/>
          <a:p>
            <a:r>
              <a:rPr lang="ru-RU" dirty="0" smtClean="0">
                <a:solidFill>
                  <a:srgbClr val="000000"/>
                </a:solidFill>
              </a:rPr>
              <a:t>Может быть установлена внутри проема и вне проема.</a:t>
            </a:r>
            <a:br>
              <a:rPr lang="ru-RU" dirty="0" smtClean="0">
                <a:solidFill>
                  <a:srgbClr val="000000"/>
                </a:solidFill>
              </a:rPr>
            </a:br>
            <a:r>
              <a:rPr lang="ru-RU" dirty="0" smtClean="0">
                <a:solidFill>
                  <a:srgbClr val="000000"/>
                </a:solidFill>
              </a:rPr>
              <a:t/>
            </a:r>
            <a:br>
              <a:rPr lang="ru-RU" dirty="0" smtClean="0">
                <a:solidFill>
                  <a:srgbClr val="000000"/>
                </a:solidFill>
              </a:rPr>
            </a:br>
            <a:r>
              <a:rPr lang="ru-RU" dirty="0" smtClean="0">
                <a:solidFill>
                  <a:srgbClr val="000000"/>
                </a:solidFill>
              </a:rPr>
              <a:t>Размеры створки: ширина от 600 до 1300 мм, высота от 1900 до 3000 мм.</a:t>
            </a:r>
            <a:endParaRPr lang="ru-RU" dirty="0">
              <a:solidFill>
                <a:srgbClr val="000000"/>
              </a:solidFill>
            </a:endParaRPr>
          </a:p>
        </p:txBody>
      </p:sp>
      <p:pic>
        <p:nvPicPr>
          <p:cNvPr id="9" name="Изображение 8" descr="beauty-01-def.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0550" y="1634493"/>
            <a:ext cx="6250993" cy="4119921"/>
          </a:xfrm>
          <a:prstGeom prst="rect">
            <a:avLst/>
          </a:prstGeom>
        </p:spPr>
      </p:pic>
    </p:spTree>
    <p:extLst>
      <p:ext uri="{BB962C8B-B14F-4D97-AF65-F5344CB8AC3E}">
        <p14:creationId xmlns:p14="http://schemas.microsoft.com/office/powerpoint/2010/main" val="2543991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754309"/>
            <a:ext cx="8229600" cy="620794"/>
          </a:xfrm>
        </p:spPr>
        <p:txBody>
          <a:bodyPr/>
          <a:lstStyle/>
          <a:p>
            <a:r>
              <a:rPr lang="en-US" dirty="0" smtClean="0"/>
              <a:t>light </a:t>
            </a:r>
            <a:r>
              <a:rPr lang="en-US" sz="2000" dirty="0" smtClean="0"/>
              <a:t>by </a:t>
            </a:r>
            <a:r>
              <a:rPr lang="en-US" sz="2000" dirty="0" err="1" smtClean="0"/>
              <a:t>franco</a:t>
            </a:r>
            <a:r>
              <a:rPr lang="en-US" sz="2000" dirty="0" smtClean="0"/>
              <a:t> </a:t>
            </a:r>
            <a:r>
              <a:rPr lang="en-US" sz="2000" dirty="0" err="1" smtClean="0"/>
              <a:t>Poli</a:t>
            </a:r>
            <a:endParaRPr lang="ru-RU" dirty="0"/>
          </a:p>
        </p:txBody>
      </p:sp>
      <p:sp>
        <p:nvSpPr>
          <p:cNvPr id="3" name="Текст 2"/>
          <p:cNvSpPr>
            <a:spLocks noGrp="1"/>
          </p:cNvSpPr>
          <p:nvPr>
            <p:ph type="body" sz="quarter" idx="11"/>
          </p:nvPr>
        </p:nvSpPr>
        <p:spPr>
          <a:xfrm>
            <a:off x="457200" y="1432842"/>
            <a:ext cx="8682176" cy="229507"/>
          </a:xfrm>
        </p:spPr>
        <p:txBody>
          <a:bodyPr/>
          <a:lstStyle/>
          <a:p>
            <a:r>
              <a:rPr lang="en-US" dirty="0" smtClean="0">
                <a:solidFill>
                  <a:srgbClr val="000000"/>
                </a:solidFill>
              </a:rPr>
              <a:t>     10                         106                          105                           107                            107</a:t>
            </a:r>
            <a:endParaRPr lang="ru-RU" dirty="0">
              <a:solidFill>
                <a:srgbClr val="000000"/>
              </a:solidFill>
            </a:endParaRPr>
          </a:p>
        </p:txBody>
      </p:sp>
      <p:sp>
        <p:nvSpPr>
          <p:cNvPr id="12" name="Текст 11"/>
          <p:cNvSpPr>
            <a:spLocks noGrp="1"/>
          </p:cNvSpPr>
          <p:nvPr>
            <p:ph type="body" sz="quarter" idx="12"/>
          </p:nvPr>
        </p:nvSpPr>
        <p:spPr>
          <a:xfrm>
            <a:off x="212247" y="4499495"/>
            <a:ext cx="8678181" cy="357187"/>
          </a:xfrm>
        </p:spPr>
        <p:txBody>
          <a:bodyPr/>
          <a:lstStyle/>
          <a:p>
            <a:r>
              <a:rPr lang="ru-RU" sz="1600" b="0" u="none" dirty="0" smtClean="0">
                <a:solidFill>
                  <a:srgbClr val="000000"/>
                </a:solidFill>
              </a:rPr>
              <a:t>Данная коллекция возможна в комплекте с сдвижными системами: Пенал, </a:t>
            </a:r>
            <a:r>
              <a:rPr lang="ru-RU" sz="1600" b="0" u="none" dirty="0" err="1" smtClean="0">
                <a:solidFill>
                  <a:srgbClr val="000000"/>
                </a:solidFill>
              </a:rPr>
              <a:t>Рото</a:t>
            </a:r>
            <a:r>
              <a:rPr lang="ru-RU" sz="1600" b="0" u="none" dirty="0" smtClean="0">
                <a:solidFill>
                  <a:srgbClr val="000000"/>
                </a:solidFill>
              </a:rPr>
              <a:t>, Купе, </a:t>
            </a:r>
            <a:r>
              <a:rPr lang="en-US" sz="1600" b="0" u="none" dirty="0" smtClean="0">
                <a:solidFill>
                  <a:srgbClr val="000000"/>
                </a:solidFill>
              </a:rPr>
              <a:t>Mystery, </a:t>
            </a:r>
            <a:r>
              <a:rPr lang="ru-RU" sz="1600" b="0" u="none" dirty="0" smtClean="0">
                <a:solidFill>
                  <a:srgbClr val="000000"/>
                </a:solidFill>
              </a:rPr>
              <a:t>раздвижные двери внутри проема</a:t>
            </a:r>
            <a:endParaRPr lang="ru-RU" sz="1600" b="0" u="none" dirty="0">
              <a:solidFill>
                <a:srgbClr val="000000"/>
              </a:solidFill>
            </a:endParaRPr>
          </a:p>
        </p:txBody>
      </p:sp>
      <p:sp>
        <p:nvSpPr>
          <p:cNvPr id="4" name="TextBox 3"/>
          <p:cNvSpPr txBox="1"/>
          <p:nvPr/>
        </p:nvSpPr>
        <p:spPr>
          <a:xfrm>
            <a:off x="212248" y="5079836"/>
            <a:ext cx="8550137" cy="1354217"/>
          </a:xfrm>
          <a:prstGeom prst="rect">
            <a:avLst/>
          </a:prstGeom>
          <a:noFill/>
        </p:spPr>
        <p:txBody>
          <a:bodyPr wrap="none" rtlCol="0">
            <a:spAutoFit/>
          </a:bodyPr>
          <a:lstStyle/>
          <a:p>
            <a:r>
              <a:rPr lang="ru-RU" sz="1600" dirty="0">
                <a:solidFill>
                  <a:srgbClr val="000000"/>
                </a:solidFill>
              </a:rPr>
              <a:t>Стандартные размеры: 550*1880; 600*1900; 600*2000; 700*2000; 800*2000; 900*2000 мм</a:t>
            </a:r>
            <a:r>
              <a:rPr lang="ru-RU" sz="1600" dirty="0" smtClean="0">
                <a:solidFill>
                  <a:srgbClr val="000000"/>
                </a:solidFill>
              </a:rPr>
              <a:t>.</a:t>
            </a:r>
            <a:br>
              <a:rPr lang="ru-RU" sz="1600" dirty="0" smtClean="0">
                <a:solidFill>
                  <a:srgbClr val="000000"/>
                </a:solidFill>
              </a:rPr>
            </a:br>
            <a:endParaRPr lang="ru-RU" sz="1600" dirty="0">
              <a:solidFill>
                <a:srgbClr val="000000"/>
              </a:solidFill>
            </a:endParaRPr>
          </a:p>
          <a:p>
            <a:r>
              <a:rPr lang="ru-RU" sz="1600" dirty="0">
                <a:solidFill>
                  <a:srgbClr val="000000"/>
                </a:solidFill>
              </a:rPr>
              <a:t>Нестандартные размеры по высоте: </a:t>
            </a:r>
            <a:r>
              <a:rPr lang="ru-RU" sz="1600" dirty="0" smtClean="0">
                <a:solidFill>
                  <a:srgbClr val="000000"/>
                </a:solidFill>
              </a:rPr>
              <a:t>1880-1890, 1910-1990, 2010-2090, 2110-2300 мм</a:t>
            </a:r>
            <a:endParaRPr lang="ru-RU" sz="1600" dirty="0">
              <a:solidFill>
                <a:srgbClr val="000000"/>
              </a:solidFill>
            </a:endParaRPr>
          </a:p>
          <a:p>
            <a:r>
              <a:rPr lang="ru-RU" sz="1600" dirty="0">
                <a:solidFill>
                  <a:srgbClr val="000000"/>
                </a:solidFill>
              </a:rPr>
              <a:t>Нестандартные размеры по ширине: </a:t>
            </a:r>
            <a:r>
              <a:rPr lang="ru-RU" sz="1600" dirty="0" smtClean="0">
                <a:solidFill>
                  <a:srgbClr val="000000"/>
                </a:solidFill>
              </a:rPr>
              <a:t>600-900 мм, шаг 100мм</a:t>
            </a:r>
            <a:endParaRPr lang="ru-RU" sz="1600" dirty="0">
              <a:solidFill>
                <a:srgbClr val="000000"/>
              </a:solidFill>
            </a:endParaRPr>
          </a:p>
          <a:p>
            <a:endParaRPr lang="ru-RU" b="1" i="0" u="sng" baseline="0" dirty="0" smtClean="0">
              <a:solidFill>
                <a:srgbClr val="000000"/>
              </a:solidFill>
              <a:latin typeface="Cambria"/>
            </a:endParaRPr>
          </a:p>
        </p:txBody>
      </p:sp>
      <p:pic>
        <p:nvPicPr>
          <p:cNvPr id="5" name="Изображение 4" descr="EJf41sxgaTdh6_2BvsEPJk1eruwb2CD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186" y="1790290"/>
            <a:ext cx="1128372" cy="2495314"/>
          </a:xfrm>
          <a:prstGeom prst="rect">
            <a:avLst/>
          </a:prstGeom>
        </p:spPr>
      </p:pic>
      <p:pic>
        <p:nvPicPr>
          <p:cNvPr id="7" name="Изображение 6" descr="p24vN6-4Q5JjevDT1TteFJVSLYCObVs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343" y="1790291"/>
            <a:ext cx="1131251" cy="2495216"/>
          </a:xfrm>
          <a:prstGeom prst="rect">
            <a:avLst/>
          </a:prstGeom>
        </p:spPr>
      </p:pic>
      <p:pic>
        <p:nvPicPr>
          <p:cNvPr id="8" name="Изображение 7" descr="EPQGfR9grdbnxeqDK36fcZPGScJ9XEY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4188" y="1790290"/>
            <a:ext cx="1131252" cy="2495217"/>
          </a:xfrm>
          <a:prstGeom prst="rect">
            <a:avLst/>
          </a:prstGeom>
        </p:spPr>
      </p:pic>
      <p:pic>
        <p:nvPicPr>
          <p:cNvPr id="9" name="Изображение 8" descr="gFiSM5GCsIOyaCjLb3eQnWxICwwZhqFV.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5116" y="1790290"/>
            <a:ext cx="1131251" cy="2495217"/>
          </a:xfrm>
          <a:prstGeom prst="rect">
            <a:avLst/>
          </a:prstGeom>
        </p:spPr>
      </p:pic>
      <p:pic>
        <p:nvPicPr>
          <p:cNvPr id="10" name="Изображение 9" descr="xHj5Gs_ICJkXui23EFNkn0c7c6Qu4-b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4088" y="1790290"/>
            <a:ext cx="1131252" cy="2495217"/>
          </a:xfrm>
          <a:prstGeom prst="rect">
            <a:avLst/>
          </a:prstGeom>
        </p:spPr>
      </p:pic>
    </p:spTree>
    <p:extLst>
      <p:ext uri="{BB962C8B-B14F-4D97-AF65-F5344CB8AC3E}">
        <p14:creationId xmlns:p14="http://schemas.microsoft.com/office/powerpoint/2010/main" val="2991260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Classic </a:t>
            </a:r>
            <a:r>
              <a:rPr lang="en-US" sz="2000" dirty="0" smtClean="0"/>
              <a:t>by Riccardo </a:t>
            </a:r>
            <a:r>
              <a:rPr lang="en-US" sz="2000" dirty="0" err="1" smtClean="0"/>
              <a:t>giovanetti</a:t>
            </a:r>
            <a:endParaRPr lang="ru-RU" dirty="0"/>
          </a:p>
        </p:txBody>
      </p:sp>
      <p:sp>
        <p:nvSpPr>
          <p:cNvPr id="11" name="Текст 2"/>
          <p:cNvSpPr>
            <a:spLocks noGrp="1"/>
          </p:cNvSpPr>
          <p:nvPr>
            <p:ph type="body" sz="quarter" idx="11"/>
          </p:nvPr>
        </p:nvSpPr>
        <p:spPr>
          <a:xfrm>
            <a:off x="303926" y="2177949"/>
            <a:ext cx="8682176" cy="229507"/>
          </a:xfrm>
        </p:spPr>
        <p:txBody>
          <a:bodyPr/>
          <a:lstStyle/>
          <a:p>
            <a:r>
              <a:rPr lang="en-US" dirty="0" smtClean="0">
                <a:solidFill>
                  <a:srgbClr val="000000"/>
                </a:solidFill>
              </a:rPr>
              <a:t>  46                  47                  51                  61                52                  62                53                 63 </a:t>
            </a:r>
            <a:endParaRPr lang="ru-RU" dirty="0">
              <a:solidFill>
                <a:srgbClr val="000000"/>
              </a:solidFill>
            </a:endParaRPr>
          </a:p>
        </p:txBody>
      </p:sp>
      <p:sp>
        <p:nvSpPr>
          <p:cNvPr id="3" name="TextBox 2"/>
          <p:cNvSpPr txBox="1"/>
          <p:nvPr/>
        </p:nvSpPr>
        <p:spPr>
          <a:xfrm>
            <a:off x="474870" y="5113130"/>
            <a:ext cx="184666" cy="369332"/>
          </a:xfrm>
          <a:prstGeom prst="rect">
            <a:avLst/>
          </a:prstGeom>
          <a:noFill/>
        </p:spPr>
        <p:txBody>
          <a:bodyPr wrap="none" rtlCol="0">
            <a:spAutoFit/>
          </a:bodyPr>
          <a:lstStyle/>
          <a:p>
            <a:endParaRPr lang="ru-RU" b="1" i="0" u="sng" baseline="0" dirty="0" smtClean="0">
              <a:solidFill>
                <a:schemeClr val="bg1"/>
              </a:solidFill>
              <a:latin typeface="Cambria"/>
            </a:endParaRPr>
          </a:p>
        </p:txBody>
      </p:sp>
      <p:pic>
        <p:nvPicPr>
          <p:cNvPr id="7" name="Изображение 6" descr="df1f50e21c969d524711211af2ad381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5144" y="2729042"/>
            <a:ext cx="1028784" cy="2280472"/>
          </a:xfrm>
          <a:prstGeom prst="rect">
            <a:avLst/>
          </a:prstGeom>
        </p:spPr>
      </p:pic>
      <p:pic>
        <p:nvPicPr>
          <p:cNvPr id="9" name="Изображение 8" descr="dbfbaf0c315cbb5da7d851022089ef4b.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78758" y="2729042"/>
            <a:ext cx="1028784" cy="2280472"/>
          </a:xfrm>
          <a:prstGeom prst="rect">
            <a:avLst/>
          </a:prstGeom>
        </p:spPr>
      </p:pic>
      <p:pic>
        <p:nvPicPr>
          <p:cNvPr id="10" name="Изображение 9" descr="09b59ba6843eddb74d10aff27758abb8.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6438" y="2729042"/>
            <a:ext cx="1028784" cy="2280472"/>
          </a:xfrm>
          <a:prstGeom prst="rect">
            <a:avLst/>
          </a:prstGeom>
        </p:spPr>
      </p:pic>
      <p:pic>
        <p:nvPicPr>
          <p:cNvPr id="12" name="Изображение 11" descr="4f23f9647fae63852716055ee044f53c.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91034" y="2751521"/>
            <a:ext cx="1018643" cy="2257993"/>
          </a:xfrm>
          <a:prstGeom prst="rect">
            <a:avLst/>
          </a:prstGeom>
        </p:spPr>
      </p:pic>
      <p:pic>
        <p:nvPicPr>
          <p:cNvPr id="13" name="Изображение 12" descr="ace69174d326dc0bb59b5ff74f11b607.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38414" y="2751521"/>
            <a:ext cx="1018643" cy="2257993"/>
          </a:xfrm>
          <a:prstGeom prst="rect">
            <a:avLst/>
          </a:prstGeom>
        </p:spPr>
      </p:pic>
      <p:pic>
        <p:nvPicPr>
          <p:cNvPr id="18" name="Изображение 17" descr="a00bc75b6b008be855a1bbb8fe903254.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851551" y="2751521"/>
            <a:ext cx="1018643" cy="2257993"/>
          </a:xfrm>
          <a:prstGeom prst="rect">
            <a:avLst/>
          </a:prstGeom>
        </p:spPr>
      </p:pic>
      <p:pic>
        <p:nvPicPr>
          <p:cNvPr id="19" name="Изображение 18" descr="cb8c7d658630fbf9164ccf2105cc7ad7.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954345" y="2729042"/>
            <a:ext cx="1028784" cy="2280472"/>
          </a:xfrm>
          <a:prstGeom prst="rect">
            <a:avLst/>
          </a:prstGeom>
        </p:spPr>
      </p:pic>
      <p:pic>
        <p:nvPicPr>
          <p:cNvPr id="20" name="Изображение 19" descr="80a96a61af6130bd037caa21841bf375.jp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057931" y="2729042"/>
            <a:ext cx="1028784" cy="2280472"/>
          </a:xfrm>
          <a:prstGeom prst="rect">
            <a:avLst/>
          </a:prstGeom>
        </p:spPr>
      </p:pic>
    </p:spTree>
    <p:extLst>
      <p:ext uri="{BB962C8B-B14F-4D97-AF65-F5344CB8AC3E}">
        <p14:creationId xmlns:p14="http://schemas.microsoft.com/office/powerpoint/2010/main" val="3505106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674936"/>
            <a:ext cx="8229600" cy="620794"/>
          </a:xfrm>
        </p:spPr>
        <p:txBody>
          <a:bodyPr/>
          <a:lstStyle/>
          <a:p>
            <a:r>
              <a:rPr lang="en-US" dirty="0" smtClean="0"/>
              <a:t>Classic </a:t>
            </a:r>
            <a:r>
              <a:rPr lang="en-US" sz="2000" dirty="0" smtClean="0"/>
              <a:t>by </a:t>
            </a:r>
            <a:r>
              <a:rPr lang="en-US" sz="2000" dirty="0" err="1" smtClean="0"/>
              <a:t>riccardo</a:t>
            </a:r>
            <a:r>
              <a:rPr lang="en-US" sz="2000" dirty="0" smtClean="0"/>
              <a:t> </a:t>
            </a:r>
            <a:r>
              <a:rPr lang="en-US" sz="2000" dirty="0" err="1" smtClean="0"/>
              <a:t>giovanetti</a:t>
            </a:r>
            <a:endParaRPr lang="ru-RU" dirty="0"/>
          </a:p>
        </p:txBody>
      </p:sp>
      <p:sp>
        <p:nvSpPr>
          <p:cNvPr id="3" name="Текст 2"/>
          <p:cNvSpPr>
            <a:spLocks noGrp="1"/>
          </p:cNvSpPr>
          <p:nvPr>
            <p:ph type="body" sz="quarter" idx="11"/>
          </p:nvPr>
        </p:nvSpPr>
        <p:spPr>
          <a:xfrm>
            <a:off x="44967" y="4222931"/>
            <a:ext cx="8948522" cy="1844651"/>
          </a:xfrm>
        </p:spPr>
        <p:txBody>
          <a:bodyPr/>
          <a:lstStyle/>
          <a:p>
            <a:r>
              <a:rPr lang="ru-RU" dirty="0">
                <a:solidFill>
                  <a:srgbClr val="000000"/>
                </a:solidFill>
              </a:rPr>
              <a:t>Данная коллекция возможна в комплекте </a:t>
            </a:r>
            <a:r>
              <a:rPr lang="ru-RU" dirty="0" smtClean="0">
                <a:solidFill>
                  <a:srgbClr val="000000"/>
                </a:solidFill>
              </a:rPr>
              <a:t>со сдвижными </a:t>
            </a:r>
            <a:r>
              <a:rPr lang="ru-RU" dirty="0">
                <a:solidFill>
                  <a:srgbClr val="000000"/>
                </a:solidFill>
              </a:rPr>
              <a:t>системами </a:t>
            </a:r>
            <a:r>
              <a:rPr lang="ru-RU" dirty="0" smtClean="0">
                <a:solidFill>
                  <a:srgbClr val="000000"/>
                </a:solidFill>
              </a:rPr>
              <a:t>Купе, Пенал, </a:t>
            </a:r>
            <a:r>
              <a:rPr lang="en-US" dirty="0" smtClean="0">
                <a:solidFill>
                  <a:srgbClr val="000000"/>
                </a:solidFill>
              </a:rPr>
              <a:t>Mystery, </a:t>
            </a:r>
            <a:r>
              <a:rPr lang="ru-RU" dirty="0" err="1" smtClean="0">
                <a:solidFill>
                  <a:srgbClr val="000000"/>
                </a:solidFill>
              </a:rPr>
              <a:t>Рото</a:t>
            </a:r>
            <a:r>
              <a:rPr lang="ru-RU" dirty="0" smtClean="0">
                <a:solidFill>
                  <a:srgbClr val="000000"/>
                </a:solidFill>
              </a:rPr>
              <a:t>, </a:t>
            </a:r>
            <a:r>
              <a:rPr lang="ru-RU" dirty="0">
                <a:solidFill>
                  <a:srgbClr val="000000"/>
                </a:solidFill>
              </a:rPr>
              <a:t>а </a:t>
            </a:r>
            <a:r>
              <a:rPr lang="ru-RU" dirty="0" smtClean="0">
                <a:solidFill>
                  <a:srgbClr val="000000"/>
                </a:solidFill>
              </a:rPr>
              <a:t>также </a:t>
            </a:r>
            <a:r>
              <a:rPr lang="ru-RU" dirty="0">
                <a:solidFill>
                  <a:srgbClr val="000000"/>
                </a:solidFill>
              </a:rPr>
              <a:t>в коробе </a:t>
            </a:r>
            <a:r>
              <a:rPr lang="en-US" dirty="0" smtClean="0">
                <a:solidFill>
                  <a:srgbClr val="000000"/>
                </a:solidFill>
              </a:rPr>
              <a:t>Invisible</a:t>
            </a:r>
            <a:r>
              <a:rPr lang="ru-RU" dirty="0" smtClean="0">
                <a:solidFill>
                  <a:srgbClr val="000000"/>
                </a:solidFill>
              </a:rPr>
              <a:t/>
            </a:r>
            <a:br>
              <a:rPr lang="ru-RU" dirty="0" smtClean="0">
                <a:solidFill>
                  <a:srgbClr val="000000"/>
                </a:solidFill>
              </a:rPr>
            </a:br>
            <a:r>
              <a:rPr lang="ru-RU" dirty="0" smtClean="0">
                <a:solidFill>
                  <a:srgbClr val="000000"/>
                </a:solidFill>
              </a:rPr>
              <a:t/>
            </a:r>
            <a:br>
              <a:rPr lang="ru-RU" dirty="0" smtClean="0">
                <a:solidFill>
                  <a:srgbClr val="000000"/>
                </a:solidFill>
              </a:rPr>
            </a:br>
            <a:r>
              <a:rPr lang="ru-RU" dirty="0" smtClean="0">
                <a:solidFill>
                  <a:srgbClr val="000000"/>
                </a:solidFill>
              </a:rPr>
              <a:t>Стандартные </a:t>
            </a:r>
            <a:r>
              <a:rPr lang="ru-RU" dirty="0">
                <a:solidFill>
                  <a:srgbClr val="000000"/>
                </a:solidFill>
              </a:rPr>
              <a:t>размеры: 600*2000; 700*2000; 800*2000; 900*2000 мм</a:t>
            </a:r>
            <a:r>
              <a:rPr lang="ru-RU" dirty="0" smtClean="0">
                <a:solidFill>
                  <a:srgbClr val="000000"/>
                </a:solidFill>
              </a:rPr>
              <a:t>.</a:t>
            </a:r>
            <a:br>
              <a:rPr lang="ru-RU" dirty="0" smtClean="0">
                <a:solidFill>
                  <a:srgbClr val="000000"/>
                </a:solidFill>
              </a:rPr>
            </a:br>
            <a:endParaRPr lang="ru-RU" dirty="0">
              <a:solidFill>
                <a:srgbClr val="000000"/>
              </a:solidFill>
            </a:endParaRPr>
          </a:p>
          <a:p>
            <a:r>
              <a:rPr lang="ru-RU" dirty="0">
                <a:solidFill>
                  <a:srgbClr val="000000"/>
                </a:solidFill>
              </a:rPr>
              <a:t>Нестандартные размеры по высоте: от 1900 до 2300 мм, шаг 50 мм</a:t>
            </a:r>
          </a:p>
          <a:p>
            <a:r>
              <a:rPr lang="ru-RU" dirty="0">
                <a:solidFill>
                  <a:srgbClr val="000000"/>
                </a:solidFill>
              </a:rPr>
              <a:t>Нестандартные размеры по ширине: </a:t>
            </a:r>
            <a:r>
              <a:rPr lang="ru-RU" dirty="0" smtClean="0">
                <a:solidFill>
                  <a:srgbClr val="000000"/>
                </a:solidFill>
              </a:rPr>
              <a:t>400</a:t>
            </a:r>
            <a:endParaRPr lang="ru-RU" dirty="0">
              <a:solidFill>
                <a:srgbClr val="000000"/>
              </a:solidFill>
            </a:endParaRPr>
          </a:p>
        </p:txBody>
      </p:sp>
      <p:sp>
        <p:nvSpPr>
          <p:cNvPr id="11" name="Текст 2"/>
          <p:cNvSpPr>
            <a:spLocks noGrp="1"/>
          </p:cNvSpPr>
          <p:nvPr>
            <p:ph type="body" sz="quarter" idx="11"/>
          </p:nvPr>
        </p:nvSpPr>
        <p:spPr>
          <a:xfrm>
            <a:off x="311313" y="1445959"/>
            <a:ext cx="8682176" cy="229507"/>
          </a:xfrm>
        </p:spPr>
        <p:txBody>
          <a:bodyPr/>
          <a:lstStyle/>
          <a:p>
            <a:r>
              <a:rPr lang="en-US" dirty="0" smtClean="0">
                <a:solidFill>
                  <a:srgbClr val="000000"/>
                </a:solidFill>
              </a:rPr>
              <a:t>  54                  64                  55                 65                5</a:t>
            </a:r>
            <a:r>
              <a:rPr lang="ru-RU" dirty="0" smtClean="0">
                <a:solidFill>
                  <a:srgbClr val="000000"/>
                </a:solidFill>
              </a:rPr>
              <a:t>6</a:t>
            </a:r>
            <a:r>
              <a:rPr lang="en-US" dirty="0" smtClean="0">
                <a:solidFill>
                  <a:srgbClr val="000000"/>
                </a:solidFill>
              </a:rPr>
              <a:t>                  6</a:t>
            </a:r>
            <a:r>
              <a:rPr lang="ru-RU" dirty="0" smtClean="0">
                <a:solidFill>
                  <a:srgbClr val="000000"/>
                </a:solidFill>
              </a:rPr>
              <a:t>6</a:t>
            </a:r>
            <a:r>
              <a:rPr lang="en-US" dirty="0" smtClean="0">
                <a:solidFill>
                  <a:srgbClr val="000000"/>
                </a:solidFill>
              </a:rPr>
              <a:t>                5</a:t>
            </a:r>
            <a:r>
              <a:rPr lang="ru-RU" dirty="0" smtClean="0">
                <a:solidFill>
                  <a:srgbClr val="000000"/>
                </a:solidFill>
              </a:rPr>
              <a:t>7</a:t>
            </a:r>
            <a:r>
              <a:rPr lang="en-US" dirty="0" smtClean="0">
                <a:solidFill>
                  <a:srgbClr val="000000"/>
                </a:solidFill>
              </a:rPr>
              <a:t>                 6</a:t>
            </a:r>
            <a:r>
              <a:rPr lang="ru-RU" dirty="0" smtClean="0">
                <a:solidFill>
                  <a:srgbClr val="000000"/>
                </a:solidFill>
              </a:rPr>
              <a:t>7</a:t>
            </a:r>
            <a:r>
              <a:rPr lang="en-US" dirty="0" smtClean="0">
                <a:solidFill>
                  <a:srgbClr val="000000"/>
                </a:solidFill>
              </a:rPr>
              <a:t> </a:t>
            </a:r>
            <a:endParaRPr lang="ru-RU" dirty="0">
              <a:solidFill>
                <a:srgbClr val="000000"/>
              </a:solidFill>
            </a:endParaRPr>
          </a:p>
        </p:txBody>
      </p:sp>
      <p:pic>
        <p:nvPicPr>
          <p:cNvPr id="4" name="Изображение 3" descr="ef0fa6f25a4e462097a20d6c70f25a5b.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2554" y="1803858"/>
            <a:ext cx="1036994" cy="2298670"/>
          </a:xfrm>
          <a:prstGeom prst="rect">
            <a:avLst/>
          </a:prstGeom>
        </p:spPr>
      </p:pic>
      <p:pic>
        <p:nvPicPr>
          <p:cNvPr id="5" name="Изображение 4" descr="d6e8412c0d6440579cd112a2097d9d4c.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96275" y="1803858"/>
            <a:ext cx="1036994" cy="2298670"/>
          </a:xfrm>
          <a:prstGeom prst="rect">
            <a:avLst/>
          </a:prstGeom>
        </p:spPr>
      </p:pic>
      <p:pic>
        <p:nvPicPr>
          <p:cNvPr id="6" name="Изображение 5" descr="67f727b0e6bcfd6c3f68f72440a988b7.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43655" y="1803858"/>
            <a:ext cx="1036994" cy="2298670"/>
          </a:xfrm>
          <a:prstGeom prst="rect">
            <a:avLst/>
          </a:prstGeom>
        </p:spPr>
      </p:pic>
      <p:pic>
        <p:nvPicPr>
          <p:cNvPr id="8" name="Изображение 7" descr="e7c4adcbcb2b2f66058a6a6c674b1d15.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64759" y="1803858"/>
            <a:ext cx="1036994" cy="2298670"/>
          </a:xfrm>
          <a:prstGeom prst="rect">
            <a:avLst/>
          </a:prstGeom>
        </p:spPr>
      </p:pic>
      <p:pic>
        <p:nvPicPr>
          <p:cNvPr id="14" name="Изображение 13" descr="049df529d5838097ab556173a9cf269b.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68345" y="1803858"/>
            <a:ext cx="1036994" cy="2298670"/>
          </a:xfrm>
          <a:prstGeom prst="rect">
            <a:avLst/>
          </a:prstGeom>
        </p:spPr>
      </p:pic>
      <p:pic>
        <p:nvPicPr>
          <p:cNvPr id="15" name="Изображение 14" descr="a49957331e6e4caaec2354ea2a12c749.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780690" y="1803858"/>
            <a:ext cx="1036994" cy="2298670"/>
          </a:xfrm>
          <a:prstGeom prst="rect">
            <a:avLst/>
          </a:prstGeom>
        </p:spPr>
      </p:pic>
      <p:pic>
        <p:nvPicPr>
          <p:cNvPr id="16" name="Изображение 15" descr="737d6fb0bec209e68584d7b2c1fb0120.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884276" y="1803858"/>
            <a:ext cx="1033517" cy="2290963"/>
          </a:xfrm>
          <a:prstGeom prst="rect">
            <a:avLst/>
          </a:prstGeom>
        </p:spPr>
      </p:pic>
      <p:pic>
        <p:nvPicPr>
          <p:cNvPr id="17" name="Изображение 16" descr="e1017f8c280b61f743e92106a14b0ee4.jp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010772" y="1803858"/>
            <a:ext cx="1033517" cy="2290963"/>
          </a:xfrm>
          <a:prstGeom prst="rect">
            <a:avLst/>
          </a:prstGeom>
        </p:spPr>
      </p:pic>
    </p:spTree>
    <p:extLst>
      <p:ext uri="{BB962C8B-B14F-4D97-AF65-F5344CB8AC3E}">
        <p14:creationId xmlns:p14="http://schemas.microsoft.com/office/powerpoint/2010/main" val="2043756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smtClean="0"/>
              <a:t>Ручка для </a:t>
            </a:r>
            <a:r>
              <a:rPr lang="en-US" dirty="0" smtClean="0"/>
              <a:t>Classic</a:t>
            </a:r>
            <a:endParaRPr lang="ru-RU" dirty="0"/>
          </a:p>
        </p:txBody>
      </p:sp>
      <p:sp>
        <p:nvSpPr>
          <p:cNvPr id="4" name="Текст 3"/>
          <p:cNvSpPr>
            <a:spLocks noGrp="1"/>
          </p:cNvSpPr>
          <p:nvPr>
            <p:ph type="body" sz="quarter" idx="12"/>
          </p:nvPr>
        </p:nvSpPr>
        <p:spPr>
          <a:xfrm>
            <a:off x="635000" y="1712913"/>
            <a:ext cx="7890810" cy="357187"/>
          </a:xfrm>
        </p:spPr>
        <p:txBody>
          <a:bodyPr/>
          <a:lstStyle/>
          <a:p>
            <a:r>
              <a:rPr lang="ru-RU" u="none" dirty="0" smtClean="0">
                <a:solidFill>
                  <a:srgbClr val="000000"/>
                </a:solidFill>
              </a:rPr>
              <a:t>Коллекция ручек </a:t>
            </a:r>
            <a:r>
              <a:rPr lang="en-US" u="none" dirty="0" smtClean="0">
                <a:solidFill>
                  <a:srgbClr val="000000"/>
                </a:solidFill>
              </a:rPr>
              <a:t>Wave – Designed by Garcia </a:t>
            </a:r>
            <a:r>
              <a:rPr lang="en-US" u="none" dirty="0" err="1" smtClean="0">
                <a:solidFill>
                  <a:srgbClr val="000000"/>
                </a:solidFill>
              </a:rPr>
              <a:t>Cumini</a:t>
            </a:r>
            <a:endParaRPr lang="ru-RU" u="none" dirty="0">
              <a:solidFill>
                <a:srgbClr val="000000"/>
              </a:solidFill>
            </a:endParaRPr>
          </a:p>
        </p:txBody>
      </p:sp>
      <p:pic>
        <p:nvPicPr>
          <p:cNvPr id="5" name="Изображение 4" descr="9019e46c5adcdfe22dd2c385b97ce48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133" y="2794340"/>
            <a:ext cx="2077166" cy="700005"/>
          </a:xfrm>
          <a:prstGeom prst="rect">
            <a:avLst/>
          </a:prstGeom>
        </p:spPr>
      </p:pic>
      <p:pic>
        <p:nvPicPr>
          <p:cNvPr id="7" name="Изображение 6" descr="cc48bb4e26fbf56a51f5e446d05f74dc.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133" y="4537433"/>
            <a:ext cx="2077166" cy="700005"/>
          </a:xfrm>
          <a:prstGeom prst="rect">
            <a:avLst/>
          </a:prstGeom>
        </p:spPr>
      </p:pic>
      <p:pic>
        <p:nvPicPr>
          <p:cNvPr id="8" name="Изображение 7" descr="5b5cb8bece09672d142725dd9c4c1a6b.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8009" y="4537433"/>
            <a:ext cx="2077166" cy="700005"/>
          </a:xfrm>
          <a:prstGeom prst="rect">
            <a:avLst/>
          </a:prstGeom>
        </p:spPr>
      </p:pic>
      <p:pic>
        <p:nvPicPr>
          <p:cNvPr id="9" name="Изображение 8" descr="8a75e2cce2d937af61ad27af67dcb2bc.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64926" y="2794340"/>
            <a:ext cx="2130249" cy="717894"/>
          </a:xfrm>
          <a:prstGeom prst="rect">
            <a:avLst/>
          </a:prstGeom>
        </p:spPr>
      </p:pic>
      <p:pic>
        <p:nvPicPr>
          <p:cNvPr id="10" name="Изображение 9" descr="sofia_patented.eps"/>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52774" y="170019"/>
            <a:ext cx="1155294" cy="1155294"/>
          </a:xfrm>
          <a:prstGeom prst="rect">
            <a:avLst/>
          </a:prstGeom>
        </p:spPr>
      </p:pic>
      <p:pic>
        <p:nvPicPr>
          <p:cNvPr id="3" name="Изображение 2" descr="CLASSIC_09_DEF.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12355" y="2179408"/>
            <a:ext cx="2970196" cy="3874597"/>
          </a:xfrm>
          <a:prstGeom prst="rect">
            <a:avLst/>
          </a:prstGeom>
        </p:spPr>
      </p:pic>
    </p:spTree>
    <p:extLst>
      <p:ext uri="{BB962C8B-B14F-4D97-AF65-F5344CB8AC3E}">
        <p14:creationId xmlns:p14="http://schemas.microsoft.com/office/powerpoint/2010/main" val="3564317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308695" y="780767"/>
            <a:ext cx="8378105" cy="620794"/>
          </a:xfrm>
        </p:spPr>
        <p:txBody>
          <a:bodyPr/>
          <a:lstStyle/>
          <a:p>
            <a:r>
              <a:rPr lang="ru-RU" dirty="0" smtClean="0"/>
              <a:t>Мастер и </a:t>
            </a:r>
            <a:r>
              <a:rPr lang="ru-RU" dirty="0" err="1" smtClean="0"/>
              <a:t>маргарита</a:t>
            </a:r>
            <a:r>
              <a:rPr lang="en-US" dirty="0" smtClean="0"/>
              <a:t> </a:t>
            </a:r>
            <a:r>
              <a:rPr lang="en-US" sz="1600" dirty="0" smtClean="0"/>
              <a:t>by </a:t>
            </a:r>
            <a:r>
              <a:rPr lang="en-US" sz="1600" dirty="0" err="1" smtClean="0"/>
              <a:t>franco</a:t>
            </a:r>
            <a:r>
              <a:rPr lang="en-US" sz="1600" dirty="0" smtClean="0"/>
              <a:t> </a:t>
            </a:r>
            <a:r>
              <a:rPr lang="en-US" sz="1600" dirty="0" err="1" smtClean="0"/>
              <a:t>poli</a:t>
            </a:r>
            <a:endParaRPr lang="ru-RU" sz="1600" dirty="0"/>
          </a:p>
        </p:txBody>
      </p:sp>
      <p:sp>
        <p:nvSpPr>
          <p:cNvPr id="4" name="Текст 3"/>
          <p:cNvSpPr>
            <a:spLocks noGrp="1"/>
          </p:cNvSpPr>
          <p:nvPr>
            <p:ph type="body" sz="quarter" idx="12"/>
          </p:nvPr>
        </p:nvSpPr>
        <p:spPr>
          <a:xfrm>
            <a:off x="388075" y="5009283"/>
            <a:ext cx="8370056" cy="1104233"/>
          </a:xfrm>
        </p:spPr>
        <p:txBody>
          <a:bodyPr/>
          <a:lstStyle/>
          <a:p>
            <a:r>
              <a:rPr lang="ru-RU" sz="1700" b="0" u="none" dirty="0">
                <a:solidFill>
                  <a:srgbClr val="000000"/>
                </a:solidFill>
              </a:rPr>
              <a:t>Стандартные размеры: Ш</a:t>
            </a:r>
            <a:r>
              <a:rPr lang="ru-RU" sz="1700" b="0" u="none" dirty="0" smtClean="0">
                <a:solidFill>
                  <a:srgbClr val="000000"/>
                </a:solidFill>
              </a:rPr>
              <a:t>ирина 600, 700, 800, 900 мм. Высота 2000, 2100 мм.</a:t>
            </a:r>
            <a:endParaRPr lang="ru-RU" sz="1700" b="0" u="none" dirty="0">
              <a:solidFill>
                <a:srgbClr val="000000"/>
              </a:solidFill>
            </a:endParaRPr>
          </a:p>
          <a:p>
            <a:r>
              <a:rPr lang="ru-RU" sz="1700" b="0" u="none" dirty="0">
                <a:solidFill>
                  <a:srgbClr val="000000"/>
                </a:solidFill>
              </a:rPr>
              <a:t>Нестандартные размеры по высоте: от 1900 до 2300 мм, шаг 50 </a:t>
            </a:r>
            <a:r>
              <a:rPr lang="ru-RU" sz="1700" b="0" u="none" dirty="0" smtClean="0">
                <a:solidFill>
                  <a:srgbClr val="000000"/>
                </a:solidFill>
              </a:rPr>
              <a:t>мм</a:t>
            </a:r>
            <a:br>
              <a:rPr lang="ru-RU" sz="1700" b="0" u="none" dirty="0" smtClean="0">
                <a:solidFill>
                  <a:srgbClr val="000000"/>
                </a:solidFill>
              </a:rPr>
            </a:br>
            <a:r>
              <a:rPr lang="ru-RU" sz="1700" b="0" u="none" dirty="0">
                <a:solidFill>
                  <a:srgbClr val="000000"/>
                </a:solidFill>
              </a:rPr>
              <a:t>Все модели коллекции возможны в комплекте со сдвижными системами Купе, Пенал, </a:t>
            </a:r>
            <a:r>
              <a:rPr lang="en-US" sz="1700" b="0" u="none" dirty="0">
                <a:solidFill>
                  <a:srgbClr val="000000"/>
                </a:solidFill>
              </a:rPr>
              <a:t>Mystery, </a:t>
            </a:r>
            <a:r>
              <a:rPr lang="ru-RU" sz="1700" b="0" u="none" dirty="0" err="1">
                <a:solidFill>
                  <a:srgbClr val="000000"/>
                </a:solidFill>
              </a:rPr>
              <a:t>Рото</a:t>
            </a:r>
            <a:r>
              <a:rPr lang="ru-RU" sz="1700" b="0" u="none" dirty="0">
                <a:solidFill>
                  <a:srgbClr val="000000"/>
                </a:solidFill>
              </a:rPr>
              <a:t>, </a:t>
            </a:r>
            <a:r>
              <a:rPr lang="ru-RU" sz="1700" b="0" u="none" dirty="0" smtClean="0">
                <a:solidFill>
                  <a:srgbClr val="000000"/>
                </a:solidFill>
              </a:rPr>
              <a:t>раздвижные двери внутри проема.</a:t>
            </a:r>
            <a:r>
              <a:rPr lang="ru-RU" sz="1700" b="0" u="none" dirty="0">
                <a:solidFill>
                  <a:srgbClr val="000000"/>
                </a:solidFill>
              </a:rPr>
              <a:t/>
            </a:r>
            <a:br>
              <a:rPr lang="ru-RU" sz="1700" b="0" u="none" dirty="0">
                <a:solidFill>
                  <a:srgbClr val="000000"/>
                </a:solidFill>
              </a:rPr>
            </a:br>
            <a:endParaRPr lang="ru-RU" sz="1700" b="0" u="none" dirty="0">
              <a:solidFill>
                <a:srgbClr val="000000"/>
              </a:solidFill>
            </a:endParaRPr>
          </a:p>
        </p:txBody>
      </p:sp>
      <p:pic>
        <p:nvPicPr>
          <p:cNvPr id="3" name="Изображение 2" descr="VP_IKggYc89Hqyyo0kFb1Qn2mroRHj_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95" y="1842520"/>
            <a:ext cx="1370374" cy="3030484"/>
          </a:xfrm>
          <a:prstGeom prst="rect">
            <a:avLst/>
          </a:prstGeom>
        </p:spPr>
      </p:pic>
      <p:pic>
        <p:nvPicPr>
          <p:cNvPr id="5" name="Изображение 4" descr="QpOGisLrpsI0_VJs-N4ful2wLdR8s9V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149" y="1842520"/>
            <a:ext cx="1370374" cy="3030484"/>
          </a:xfrm>
          <a:prstGeom prst="rect">
            <a:avLst/>
          </a:prstGeom>
        </p:spPr>
      </p:pic>
      <p:pic>
        <p:nvPicPr>
          <p:cNvPr id="7" name="Изображение 6" descr="KXEzodu1EEySfFsSic8gYVnZh09hBEo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4721" y="1842520"/>
            <a:ext cx="1370374" cy="3030484"/>
          </a:xfrm>
          <a:prstGeom prst="rect">
            <a:avLst/>
          </a:prstGeom>
        </p:spPr>
      </p:pic>
      <p:pic>
        <p:nvPicPr>
          <p:cNvPr id="8" name="Изображение 7" descr="IH6vvTC8O-MJIM5OeBT8OZqb8quNQYr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3931" y="1842520"/>
            <a:ext cx="1370374" cy="3030484"/>
          </a:xfrm>
          <a:prstGeom prst="rect">
            <a:avLst/>
          </a:prstGeom>
        </p:spPr>
      </p:pic>
      <p:pic>
        <p:nvPicPr>
          <p:cNvPr id="9" name="Изображение 8" descr="Wn09vPLjUio5_787KMGA3e-qkpFvQkW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2858" y="1842520"/>
            <a:ext cx="1377696" cy="3046676"/>
          </a:xfrm>
          <a:prstGeom prst="rect">
            <a:avLst/>
          </a:prstGeom>
        </p:spPr>
      </p:pic>
      <p:sp>
        <p:nvSpPr>
          <p:cNvPr id="12" name="Текст 3"/>
          <p:cNvSpPr>
            <a:spLocks noGrp="1"/>
          </p:cNvSpPr>
          <p:nvPr>
            <p:ph type="body" sz="quarter" idx="12"/>
          </p:nvPr>
        </p:nvSpPr>
        <p:spPr>
          <a:xfrm>
            <a:off x="482227" y="1413347"/>
            <a:ext cx="8275904" cy="429173"/>
          </a:xfrm>
        </p:spPr>
        <p:txBody>
          <a:bodyPr/>
          <a:lstStyle/>
          <a:p>
            <a:r>
              <a:rPr lang="ru-RU" b="0" u="none" dirty="0" smtClean="0">
                <a:solidFill>
                  <a:srgbClr val="000000"/>
                </a:solidFill>
              </a:rPr>
              <a:t>     42                            41                             41                              41                               41</a:t>
            </a:r>
            <a:endParaRPr lang="ru-RU" b="0" u="none" dirty="0">
              <a:solidFill>
                <a:srgbClr val="000000"/>
              </a:solidFill>
            </a:endParaRPr>
          </a:p>
        </p:txBody>
      </p:sp>
    </p:spTree>
    <p:extLst>
      <p:ext uri="{BB962C8B-B14F-4D97-AF65-F5344CB8AC3E}">
        <p14:creationId xmlns:p14="http://schemas.microsoft.com/office/powerpoint/2010/main" val="2133975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94814" y="798404"/>
            <a:ext cx="9049186" cy="620794"/>
          </a:xfrm>
        </p:spPr>
        <p:txBody>
          <a:bodyPr/>
          <a:lstStyle/>
          <a:p>
            <a:r>
              <a:rPr lang="ru-RU" sz="3600" dirty="0" smtClean="0"/>
              <a:t>Ручка для Мастер и Маргарита</a:t>
            </a:r>
            <a:endParaRPr lang="ru-RU" sz="3600" dirty="0"/>
          </a:p>
        </p:txBody>
      </p:sp>
      <p:sp>
        <p:nvSpPr>
          <p:cNvPr id="4" name="Текст 3"/>
          <p:cNvSpPr>
            <a:spLocks noGrp="1"/>
          </p:cNvSpPr>
          <p:nvPr>
            <p:ph type="body" sz="quarter" idx="12"/>
          </p:nvPr>
        </p:nvSpPr>
        <p:spPr>
          <a:xfrm>
            <a:off x="635000" y="1534319"/>
            <a:ext cx="7890810" cy="357187"/>
          </a:xfrm>
        </p:spPr>
        <p:txBody>
          <a:bodyPr/>
          <a:lstStyle/>
          <a:p>
            <a:r>
              <a:rPr lang="ru-RU" u="none" dirty="0" smtClean="0">
                <a:solidFill>
                  <a:srgbClr val="000000"/>
                </a:solidFill>
              </a:rPr>
              <a:t>Коллекция ручек </a:t>
            </a:r>
            <a:r>
              <a:rPr lang="en-US" u="none" dirty="0" smtClean="0">
                <a:solidFill>
                  <a:srgbClr val="000000"/>
                </a:solidFill>
              </a:rPr>
              <a:t>WEST – Designed by Franco </a:t>
            </a:r>
            <a:r>
              <a:rPr lang="en-US" u="none" dirty="0" err="1" smtClean="0">
                <a:solidFill>
                  <a:srgbClr val="000000"/>
                </a:solidFill>
              </a:rPr>
              <a:t>Poli</a:t>
            </a:r>
            <a:endParaRPr lang="ru-RU" u="none" dirty="0">
              <a:solidFill>
                <a:srgbClr val="000000"/>
              </a:solidFill>
            </a:endParaRPr>
          </a:p>
        </p:txBody>
      </p:sp>
      <p:pic>
        <p:nvPicPr>
          <p:cNvPr id="3" name="Изображение 2" descr="68bef617a7fa9067d056b47fccbd074c.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4304" y="3619829"/>
            <a:ext cx="2400384" cy="849736"/>
          </a:xfrm>
          <a:prstGeom prst="rect">
            <a:avLst/>
          </a:prstGeom>
        </p:spPr>
      </p:pic>
      <p:pic>
        <p:nvPicPr>
          <p:cNvPr id="5" name="Изображение 4" descr="wes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4304" y="4891880"/>
            <a:ext cx="2400384" cy="849883"/>
          </a:xfrm>
          <a:prstGeom prst="rect">
            <a:avLst/>
          </a:prstGeom>
        </p:spPr>
      </p:pic>
      <p:pic>
        <p:nvPicPr>
          <p:cNvPr id="9" name="Изображение 8" descr="WEST CROMO LUCIDO copy.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4304" y="2417379"/>
            <a:ext cx="2429452" cy="860026"/>
          </a:xfrm>
          <a:prstGeom prst="rect">
            <a:avLst/>
          </a:prstGeom>
        </p:spPr>
      </p:pic>
      <p:pic>
        <p:nvPicPr>
          <p:cNvPr id="8" name="Изображение 7" descr="VP_IKggYc89Hqyyo0kFb1Qn2mroRHj_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3225" y="2191941"/>
            <a:ext cx="1605217" cy="3549822"/>
          </a:xfrm>
          <a:prstGeom prst="rect">
            <a:avLst/>
          </a:prstGeom>
        </p:spPr>
      </p:pic>
    </p:spTree>
    <p:extLst>
      <p:ext uri="{BB962C8B-B14F-4D97-AF65-F5344CB8AC3E}">
        <p14:creationId xmlns:p14="http://schemas.microsoft.com/office/powerpoint/2010/main" val="1422261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smtClean="0"/>
              <a:t>Дизайн</a:t>
            </a:r>
            <a:endParaRPr lang="ru-RU" dirty="0"/>
          </a:p>
        </p:txBody>
      </p:sp>
      <p:sp>
        <p:nvSpPr>
          <p:cNvPr id="3" name="Текст 2"/>
          <p:cNvSpPr>
            <a:spLocks noGrp="1"/>
          </p:cNvSpPr>
          <p:nvPr>
            <p:ph type="body" sz="quarter" idx="11"/>
          </p:nvPr>
        </p:nvSpPr>
        <p:spPr>
          <a:xfrm>
            <a:off x="634999" y="1847850"/>
            <a:ext cx="8327571" cy="755650"/>
          </a:xfrm>
        </p:spPr>
        <p:txBody>
          <a:bodyPr/>
          <a:lstStyle/>
          <a:p>
            <a:r>
              <a:rPr lang="ru-RU" dirty="0" smtClean="0">
                <a:solidFill>
                  <a:srgbClr val="000000"/>
                </a:solidFill>
              </a:rPr>
              <a:t>Каждая коллекция –</a:t>
            </a:r>
            <a:r>
              <a:rPr lang="en-US" dirty="0" smtClean="0">
                <a:solidFill>
                  <a:srgbClr val="000000"/>
                </a:solidFill>
              </a:rPr>
              <a:t> </a:t>
            </a:r>
            <a:r>
              <a:rPr lang="ru-RU" dirty="0" smtClean="0">
                <a:solidFill>
                  <a:srgbClr val="000000"/>
                </a:solidFill>
              </a:rPr>
              <a:t>авторская работа итальянских дизайнеров. </a:t>
            </a:r>
            <a:r>
              <a:rPr lang="en-US" dirty="0" smtClean="0">
                <a:solidFill>
                  <a:srgbClr val="000000"/>
                </a:solidFill>
              </a:rPr>
              <a:t/>
            </a:r>
            <a:br>
              <a:rPr lang="en-US" dirty="0" smtClean="0">
                <a:solidFill>
                  <a:srgbClr val="000000"/>
                </a:solidFill>
              </a:rPr>
            </a:br>
            <a:r>
              <a:rPr lang="ru-RU" dirty="0" smtClean="0">
                <a:solidFill>
                  <a:srgbClr val="000000"/>
                </a:solidFill>
              </a:rPr>
              <a:t>Каждый продукт</a:t>
            </a:r>
            <a:r>
              <a:rPr lang="en-US" dirty="0" smtClean="0">
                <a:solidFill>
                  <a:srgbClr val="000000"/>
                </a:solidFill>
              </a:rPr>
              <a:t> Sofia</a:t>
            </a:r>
            <a:r>
              <a:rPr lang="ru-RU" dirty="0" smtClean="0">
                <a:solidFill>
                  <a:srgbClr val="000000"/>
                </a:solidFill>
              </a:rPr>
              <a:t> имеет свою историю и свое стилевое направление. </a:t>
            </a:r>
          </a:p>
          <a:p>
            <a:pPr marL="285750" indent="-285750">
              <a:buFontTx/>
              <a:buChar char="-"/>
            </a:pPr>
            <a:endParaRPr lang="ru-RU" dirty="0"/>
          </a:p>
        </p:txBody>
      </p:sp>
      <p:pic>
        <p:nvPicPr>
          <p:cNvPr id="8" name="Picture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29351" y="2689573"/>
            <a:ext cx="999258" cy="3063233"/>
          </a:xfrm>
          <a:prstGeom prst="rect">
            <a:avLst/>
          </a:prstGeom>
          <a:noFill/>
          <a:ln w="9525">
            <a:noFill/>
            <a:miter lim="800000"/>
            <a:headEnd/>
            <a:tailEnd/>
          </a:ln>
          <a:effectLst/>
        </p:spPr>
      </p:pic>
      <p:sp>
        <p:nvSpPr>
          <p:cNvPr id="9" name="TextBox 8"/>
          <p:cNvSpPr txBox="1"/>
          <p:nvPr/>
        </p:nvSpPr>
        <p:spPr>
          <a:xfrm>
            <a:off x="4145643" y="3701143"/>
            <a:ext cx="184666" cy="369332"/>
          </a:xfrm>
          <a:prstGeom prst="rect">
            <a:avLst/>
          </a:prstGeom>
          <a:noFill/>
        </p:spPr>
        <p:txBody>
          <a:bodyPr wrap="none" rtlCol="0">
            <a:spAutoFit/>
          </a:bodyPr>
          <a:lstStyle/>
          <a:p>
            <a:endParaRPr lang="ru-RU" b="1" i="0" u="sng" baseline="0" dirty="0" smtClean="0">
              <a:solidFill>
                <a:schemeClr val="bg1"/>
              </a:solidFill>
              <a:latin typeface="Cambria"/>
            </a:endParaRPr>
          </a:p>
        </p:txBody>
      </p:sp>
      <p:pic>
        <p:nvPicPr>
          <p:cNvPr id="1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34767" y="2689572"/>
            <a:ext cx="895541" cy="3063234"/>
          </a:xfrm>
          <a:prstGeom prst="rect">
            <a:avLst/>
          </a:prstGeom>
          <a:noFill/>
          <a:ln w="9525">
            <a:noFill/>
            <a:miter lim="800000"/>
            <a:headEnd/>
            <a:tailEnd/>
          </a:ln>
          <a:effectLst/>
        </p:spPr>
      </p:pic>
      <p:sp>
        <p:nvSpPr>
          <p:cNvPr id="11" name="TextBox 10"/>
          <p:cNvSpPr txBox="1"/>
          <p:nvPr/>
        </p:nvSpPr>
        <p:spPr>
          <a:xfrm>
            <a:off x="5860143" y="3537857"/>
            <a:ext cx="184666" cy="369332"/>
          </a:xfrm>
          <a:prstGeom prst="rect">
            <a:avLst/>
          </a:prstGeom>
          <a:noFill/>
        </p:spPr>
        <p:txBody>
          <a:bodyPr wrap="none" rtlCol="0">
            <a:spAutoFit/>
          </a:bodyPr>
          <a:lstStyle/>
          <a:p>
            <a:endParaRPr lang="ru-RU" b="1" i="0" u="sng" baseline="0" dirty="0" smtClean="0">
              <a:solidFill>
                <a:schemeClr val="bg1"/>
              </a:solidFill>
              <a:latin typeface="Cambria"/>
            </a:endParaRPr>
          </a:p>
        </p:txBody>
      </p:sp>
      <p:pic>
        <p:nvPicPr>
          <p:cNvPr id="12"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43929" y="2686639"/>
            <a:ext cx="916214" cy="3066167"/>
          </a:xfrm>
          <a:prstGeom prst="rect">
            <a:avLst/>
          </a:prstGeom>
          <a:noFill/>
          <a:ln w="9525">
            <a:noFill/>
            <a:miter lim="800000"/>
            <a:headEnd/>
            <a:tailEnd/>
          </a:ln>
          <a:effectLst/>
        </p:spPr>
      </p:pic>
      <p:pic>
        <p:nvPicPr>
          <p:cNvPr id="14"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66604" y="2680607"/>
            <a:ext cx="962718" cy="3072199"/>
          </a:xfrm>
          <a:prstGeom prst="rect">
            <a:avLst/>
          </a:prstGeom>
          <a:noFill/>
          <a:ln w="9525">
            <a:noFill/>
            <a:miter lim="800000"/>
            <a:headEnd/>
            <a:tailEnd/>
          </a:ln>
          <a:effectLst/>
        </p:spPr>
      </p:pic>
      <p:pic>
        <p:nvPicPr>
          <p:cNvPr id="6" name="Picture 2" descr="D:\Temp\Projects\ART_PLAY_MOSCOW\png\design.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5142" y="2050488"/>
            <a:ext cx="2357881" cy="2357880"/>
          </a:xfrm>
          <a:prstGeom prst="rect">
            <a:avLst/>
          </a:prstGeom>
          <a:noFill/>
        </p:spPr>
      </p:pic>
      <p:sp>
        <p:nvSpPr>
          <p:cNvPr id="16" name="Текст 2"/>
          <p:cNvSpPr>
            <a:spLocks noGrp="1"/>
          </p:cNvSpPr>
          <p:nvPr>
            <p:ph type="body" sz="quarter" idx="11"/>
          </p:nvPr>
        </p:nvSpPr>
        <p:spPr>
          <a:xfrm>
            <a:off x="1660071" y="5826661"/>
            <a:ext cx="5842000" cy="358428"/>
          </a:xfrm>
        </p:spPr>
        <p:txBody>
          <a:bodyPr/>
          <a:lstStyle/>
          <a:p>
            <a:r>
              <a:rPr lang="en-US" sz="1400" dirty="0" err="1" smtClean="0">
                <a:solidFill>
                  <a:srgbClr val="000000"/>
                </a:solidFill>
              </a:rPr>
              <a:t>Egidio</a:t>
            </a:r>
            <a:r>
              <a:rPr lang="en-US" sz="1400" dirty="0" smtClean="0">
                <a:solidFill>
                  <a:srgbClr val="000000"/>
                </a:solidFill>
              </a:rPr>
              <a:t> </a:t>
            </a:r>
            <a:r>
              <a:rPr lang="en-US" sz="1400" dirty="0" err="1" smtClean="0">
                <a:solidFill>
                  <a:srgbClr val="000000"/>
                </a:solidFill>
              </a:rPr>
              <a:t>Panzera</a:t>
            </a:r>
            <a:r>
              <a:rPr lang="en-US" sz="1400" dirty="0" smtClean="0">
                <a:solidFill>
                  <a:srgbClr val="000000"/>
                </a:solidFill>
              </a:rPr>
              <a:t>     Riccardo </a:t>
            </a:r>
            <a:r>
              <a:rPr lang="en-US" sz="1400" dirty="0" err="1" smtClean="0">
                <a:solidFill>
                  <a:srgbClr val="000000"/>
                </a:solidFill>
              </a:rPr>
              <a:t>Giovanetti</a:t>
            </a:r>
            <a:r>
              <a:rPr lang="en-US" sz="1400" dirty="0" smtClean="0">
                <a:solidFill>
                  <a:srgbClr val="000000"/>
                </a:solidFill>
              </a:rPr>
              <a:t>        </a:t>
            </a:r>
            <a:r>
              <a:rPr lang="en-US" sz="1400" dirty="0" err="1" smtClean="0">
                <a:solidFill>
                  <a:srgbClr val="000000"/>
                </a:solidFill>
              </a:rPr>
              <a:t>Carcia</a:t>
            </a:r>
            <a:r>
              <a:rPr lang="en-US" sz="1400" dirty="0" smtClean="0">
                <a:solidFill>
                  <a:srgbClr val="000000"/>
                </a:solidFill>
              </a:rPr>
              <a:t> </a:t>
            </a:r>
            <a:r>
              <a:rPr lang="en-US" sz="1400" dirty="0" err="1" smtClean="0">
                <a:solidFill>
                  <a:srgbClr val="000000"/>
                </a:solidFill>
              </a:rPr>
              <a:t>Cumini</a:t>
            </a:r>
            <a:r>
              <a:rPr lang="en-US" sz="1400" dirty="0" smtClean="0">
                <a:solidFill>
                  <a:srgbClr val="000000"/>
                </a:solidFill>
              </a:rPr>
              <a:t>            Franco </a:t>
            </a:r>
            <a:r>
              <a:rPr lang="en-US" sz="1400" dirty="0" err="1" smtClean="0">
                <a:solidFill>
                  <a:srgbClr val="000000"/>
                </a:solidFill>
              </a:rPr>
              <a:t>Poli</a:t>
            </a:r>
            <a:r>
              <a:rPr lang="en-US" sz="1400" dirty="0" smtClean="0">
                <a:solidFill>
                  <a:srgbClr val="000000"/>
                </a:solidFill>
              </a:rPr>
              <a:t> </a:t>
            </a:r>
            <a:endParaRPr lang="ru-RU" sz="1400" dirty="0">
              <a:solidFill>
                <a:srgbClr val="000000"/>
              </a:solidFill>
            </a:endParaRPr>
          </a:p>
        </p:txBody>
      </p:sp>
    </p:spTree>
    <p:extLst>
      <p:ext uri="{BB962C8B-B14F-4D97-AF65-F5344CB8AC3E}">
        <p14:creationId xmlns:p14="http://schemas.microsoft.com/office/powerpoint/2010/main" val="27720747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Bridge </a:t>
            </a:r>
            <a:r>
              <a:rPr lang="en-US" sz="2000" dirty="0" smtClean="0"/>
              <a:t>by </a:t>
            </a:r>
            <a:r>
              <a:rPr lang="en-US" sz="2000" dirty="0" err="1" smtClean="0"/>
              <a:t>franco</a:t>
            </a:r>
            <a:r>
              <a:rPr lang="en-US" sz="2000" dirty="0" smtClean="0"/>
              <a:t> </a:t>
            </a:r>
            <a:r>
              <a:rPr lang="en-US" sz="2000" dirty="0" err="1" smtClean="0"/>
              <a:t>Poli</a:t>
            </a:r>
            <a:r>
              <a:rPr lang="en-US" dirty="0" smtClean="0"/>
              <a:t> </a:t>
            </a:r>
            <a:endParaRPr lang="ru-RU" dirty="0"/>
          </a:p>
        </p:txBody>
      </p:sp>
      <p:sp>
        <p:nvSpPr>
          <p:cNvPr id="3" name="Текст 2"/>
          <p:cNvSpPr>
            <a:spLocks noGrp="1"/>
          </p:cNvSpPr>
          <p:nvPr>
            <p:ph type="body" sz="quarter" idx="11"/>
          </p:nvPr>
        </p:nvSpPr>
        <p:spPr>
          <a:xfrm>
            <a:off x="457200" y="2102943"/>
            <a:ext cx="8522456" cy="412301"/>
          </a:xfrm>
        </p:spPr>
        <p:txBody>
          <a:bodyPr/>
          <a:lstStyle/>
          <a:p>
            <a:r>
              <a:rPr lang="ru-RU" dirty="0" smtClean="0">
                <a:solidFill>
                  <a:srgbClr val="000000"/>
                </a:solidFill>
              </a:rPr>
              <a:t>  71</a:t>
            </a:r>
            <a:r>
              <a:rPr lang="en-US" dirty="0" smtClean="0">
                <a:solidFill>
                  <a:srgbClr val="000000"/>
                </a:solidFill>
              </a:rPr>
              <a:t>FFF </a:t>
            </a:r>
            <a:r>
              <a:rPr lang="ru-RU" dirty="0" smtClean="0">
                <a:solidFill>
                  <a:srgbClr val="000000"/>
                </a:solidFill>
              </a:rPr>
              <a:t>               71</a:t>
            </a:r>
            <a:r>
              <a:rPr lang="en-US" dirty="0" smtClean="0">
                <a:solidFill>
                  <a:srgbClr val="000000"/>
                </a:solidFill>
              </a:rPr>
              <a:t>SSS </a:t>
            </a:r>
            <a:r>
              <a:rPr lang="ru-RU" dirty="0" smtClean="0">
                <a:solidFill>
                  <a:srgbClr val="000000"/>
                </a:solidFill>
              </a:rPr>
              <a:t>                </a:t>
            </a:r>
            <a:r>
              <a:rPr lang="en-US" dirty="0" smtClean="0">
                <a:solidFill>
                  <a:srgbClr val="000000"/>
                </a:solidFill>
              </a:rPr>
              <a:t>71SSF </a:t>
            </a:r>
            <a:r>
              <a:rPr lang="ru-RU" dirty="0" smtClean="0">
                <a:solidFill>
                  <a:srgbClr val="000000"/>
                </a:solidFill>
              </a:rPr>
              <a:t>               </a:t>
            </a:r>
            <a:r>
              <a:rPr lang="en-US" dirty="0" smtClean="0">
                <a:solidFill>
                  <a:srgbClr val="000000"/>
                </a:solidFill>
              </a:rPr>
              <a:t>71 FSF </a:t>
            </a:r>
            <a:r>
              <a:rPr lang="ru-RU" dirty="0" smtClean="0">
                <a:solidFill>
                  <a:srgbClr val="000000"/>
                </a:solidFill>
              </a:rPr>
              <a:t>               </a:t>
            </a:r>
            <a:r>
              <a:rPr lang="en-US" dirty="0" smtClean="0">
                <a:solidFill>
                  <a:srgbClr val="000000"/>
                </a:solidFill>
              </a:rPr>
              <a:t>74FFF </a:t>
            </a:r>
            <a:r>
              <a:rPr lang="ru-RU" dirty="0" smtClean="0">
                <a:solidFill>
                  <a:srgbClr val="000000"/>
                </a:solidFill>
              </a:rPr>
              <a:t>               </a:t>
            </a:r>
            <a:r>
              <a:rPr lang="en-US" dirty="0" smtClean="0">
                <a:solidFill>
                  <a:srgbClr val="000000"/>
                </a:solidFill>
              </a:rPr>
              <a:t>74SSS</a:t>
            </a:r>
            <a:endParaRPr lang="ru-RU" dirty="0">
              <a:solidFill>
                <a:srgbClr val="000000"/>
              </a:solidFill>
            </a:endParaRPr>
          </a:p>
        </p:txBody>
      </p:sp>
      <p:pic>
        <p:nvPicPr>
          <p:cNvPr id="5" name="Изображение 4" descr="447e2653f9959ba2daec25fb68b44a4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03124" y="2617147"/>
            <a:ext cx="1240331" cy="2749400"/>
          </a:xfrm>
          <a:prstGeom prst="rect">
            <a:avLst/>
          </a:prstGeom>
        </p:spPr>
      </p:pic>
      <p:pic>
        <p:nvPicPr>
          <p:cNvPr id="4" name="Изображение 3" descr="67af4c119f893eb1d8c1c73576bacb8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5379" y="2617147"/>
            <a:ext cx="1243724" cy="2756922"/>
          </a:xfrm>
          <a:prstGeom prst="rect">
            <a:avLst/>
          </a:prstGeom>
        </p:spPr>
      </p:pic>
      <p:pic>
        <p:nvPicPr>
          <p:cNvPr id="11" name="Изображение 10" descr="7e90757b7c29a144774ca927edc518b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73201" y="2617147"/>
            <a:ext cx="1249727" cy="2749400"/>
          </a:xfrm>
          <a:prstGeom prst="rect">
            <a:avLst/>
          </a:prstGeom>
        </p:spPr>
      </p:pic>
      <p:pic>
        <p:nvPicPr>
          <p:cNvPr id="14" name="Изображение 13" descr="d0d377241ddc45ba96536f492a394154.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81310" y="2624669"/>
            <a:ext cx="1240331" cy="2749400"/>
          </a:xfrm>
          <a:prstGeom prst="rect">
            <a:avLst/>
          </a:prstGeom>
        </p:spPr>
      </p:pic>
      <p:pic>
        <p:nvPicPr>
          <p:cNvPr id="15" name="Изображение 14" descr="2a70fa0014f2c17dd1b2f358f5655a3b.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55931" y="2617147"/>
            <a:ext cx="1240331" cy="2749400"/>
          </a:xfrm>
          <a:prstGeom prst="rect">
            <a:avLst/>
          </a:prstGeom>
        </p:spPr>
      </p:pic>
      <p:pic>
        <p:nvPicPr>
          <p:cNvPr id="16" name="Изображение 15" descr="79fa9870725ad43561213956b3b4222b.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81178" y="2617147"/>
            <a:ext cx="1254891" cy="2762869"/>
          </a:xfrm>
          <a:prstGeom prst="rect">
            <a:avLst/>
          </a:prstGeom>
        </p:spPr>
      </p:pic>
    </p:spTree>
    <p:extLst>
      <p:ext uri="{BB962C8B-B14F-4D97-AF65-F5344CB8AC3E}">
        <p14:creationId xmlns:p14="http://schemas.microsoft.com/office/powerpoint/2010/main" val="1847387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736670"/>
            <a:ext cx="8229600" cy="620794"/>
          </a:xfrm>
        </p:spPr>
        <p:txBody>
          <a:bodyPr/>
          <a:lstStyle/>
          <a:p>
            <a:r>
              <a:rPr lang="en-US" dirty="0" smtClean="0"/>
              <a:t>Bridge </a:t>
            </a:r>
            <a:r>
              <a:rPr lang="en-US" sz="2000" dirty="0" smtClean="0"/>
              <a:t>by </a:t>
            </a:r>
            <a:r>
              <a:rPr lang="en-US" sz="2000" dirty="0" err="1" smtClean="0"/>
              <a:t>franco</a:t>
            </a:r>
            <a:r>
              <a:rPr lang="en-US" sz="2000" dirty="0" smtClean="0"/>
              <a:t> </a:t>
            </a:r>
            <a:r>
              <a:rPr lang="en-US" sz="2000" dirty="0" err="1" smtClean="0"/>
              <a:t>Poli</a:t>
            </a:r>
            <a:r>
              <a:rPr lang="en-US" dirty="0" smtClean="0"/>
              <a:t> </a:t>
            </a:r>
            <a:endParaRPr lang="ru-RU" dirty="0"/>
          </a:p>
        </p:txBody>
      </p:sp>
      <p:sp>
        <p:nvSpPr>
          <p:cNvPr id="3" name="Текст 2"/>
          <p:cNvSpPr>
            <a:spLocks noGrp="1"/>
          </p:cNvSpPr>
          <p:nvPr>
            <p:ph type="body" sz="quarter" idx="11"/>
          </p:nvPr>
        </p:nvSpPr>
        <p:spPr>
          <a:xfrm>
            <a:off x="0" y="1379085"/>
            <a:ext cx="9143999" cy="412301"/>
          </a:xfrm>
        </p:spPr>
        <p:txBody>
          <a:bodyPr/>
          <a:lstStyle/>
          <a:p>
            <a:r>
              <a:rPr lang="ru-RU" dirty="0" smtClean="0">
                <a:solidFill>
                  <a:srgbClr val="000000"/>
                </a:solidFill>
              </a:rPr>
              <a:t>  </a:t>
            </a:r>
            <a:r>
              <a:rPr lang="en-US" dirty="0" smtClean="0">
                <a:solidFill>
                  <a:srgbClr val="000000"/>
                </a:solidFill>
              </a:rPr>
              <a:t>      </a:t>
            </a:r>
            <a:r>
              <a:rPr lang="ru-RU" dirty="0" smtClean="0">
                <a:solidFill>
                  <a:srgbClr val="000000"/>
                </a:solidFill>
              </a:rPr>
              <a:t>7</a:t>
            </a:r>
            <a:r>
              <a:rPr lang="en-US" dirty="0" smtClean="0">
                <a:solidFill>
                  <a:srgbClr val="000000"/>
                </a:solidFill>
              </a:rPr>
              <a:t>2FFF </a:t>
            </a:r>
            <a:r>
              <a:rPr lang="ru-RU" dirty="0" smtClean="0">
                <a:solidFill>
                  <a:srgbClr val="000000"/>
                </a:solidFill>
              </a:rPr>
              <a:t>             </a:t>
            </a:r>
            <a:r>
              <a:rPr lang="en-US" dirty="0" smtClean="0">
                <a:solidFill>
                  <a:srgbClr val="000000"/>
                </a:solidFill>
              </a:rPr>
              <a:t> </a:t>
            </a:r>
            <a:r>
              <a:rPr lang="ru-RU" dirty="0" smtClean="0">
                <a:solidFill>
                  <a:srgbClr val="000000"/>
                </a:solidFill>
              </a:rPr>
              <a:t> 7</a:t>
            </a:r>
            <a:r>
              <a:rPr lang="en-US" dirty="0" smtClean="0">
                <a:solidFill>
                  <a:srgbClr val="000000"/>
                </a:solidFill>
              </a:rPr>
              <a:t>2SSS </a:t>
            </a:r>
            <a:r>
              <a:rPr lang="ru-RU" dirty="0" smtClean="0">
                <a:solidFill>
                  <a:srgbClr val="000000"/>
                </a:solidFill>
              </a:rPr>
              <a:t>            </a:t>
            </a:r>
            <a:r>
              <a:rPr lang="en-US" dirty="0" smtClean="0">
                <a:solidFill>
                  <a:srgbClr val="000000"/>
                </a:solidFill>
              </a:rPr>
              <a:t>   </a:t>
            </a:r>
            <a:r>
              <a:rPr lang="ru-RU" dirty="0" smtClean="0">
                <a:solidFill>
                  <a:srgbClr val="000000"/>
                </a:solidFill>
              </a:rPr>
              <a:t> </a:t>
            </a:r>
            <a:r>
              <a:rPr lang="en-US" dirty="0" smtClean="0">
                <a:solidFill>
                  <a:srgbClr val="000000"/>
                </a:solidFill>
              </a:rPr>
              <a:t>72SFS </a:t>
            </a:r>
            <a:r>
              <a:rPr lang="ru-RU" dirty="0" smtClean="0">
                <a:solidFill>
                  <a:srgbClr val="000000"/>
                </a:solidFill>
              </a:rPr>
              <a:t>               </a:t>
            </a:r>
            <a:r>
              <a:rPr lang="en-US" dirty="0" smtClean="0">
                <a:solidFill>
                  <a:srgbClr val="000000"/>
                </a:solidFill>
              </a:rPr>
              <a:t>72 FSF</a:t>
            </a:r>
            <a:r>
              <a:rPr lang="ru-RU" dirty="0" smtClean="0">
                <a:solidFill>
                  <a:srgbClr val="000000"/>
                </a:solidFill>
              </a:rPr>
              <a:t> </a:t>
            </a:r>
            <a:r>
              <a:rPr lang="en-US" dirty="0" smtClean="0">
                <a:solidFill>
                  <a:srgbClr val="000000"/>
                </a:solidFill>
              </a:rPr>
              <a:t>                73 FF                   73SS</a:t>
            </a:r>
            <a:endParaRPr lang="ru-RU" dirty="0">
              <a:solidFill>
                <a:srgbClr val="000000"/>
              </a:solidFill>
            </a:endParaRPr>
          </a:p>
        </p:txBody>
      </p:sp>
      <p:sp>
        <p:nvSpPr>
          <p:cNvPr id="16" name="Текст 2"/>
          <p:cNvSpPr>
            <a:spLocks noGrp="1"/>
          </p:cNvSpPr>
          <p:nvPr>
            <p:ph type="body" sz="quarter" idx="11"/>
          </p:nvPr>
        </p:nvSpPr>
        <p:spPr>
          <a:xfrm>
            <a:off x="260611" y="4497771"/>
            <a:ext cx="8353107" cy="1649183"/>
          </a:xfrm>
        </p:spPr>
        <p:txBody>
          <a:bodyPr/>
          <a:lstStyle/>
          <a:p>
            <a:r>
              <a:rPr lang="ru-RU" sz="1600" dirty="0" smtClean="0">
                <a:solidFill>
                  <a:srgbClr val="000000"/>
                </a:solidFill>
              </a:rPr>
              <a:t>Все модели коллекции возможны </a:t>
            </a:r>
            <a:r>
              <a:rPr lang="ru-RU" sz="1600" dirty="0">
                <a:solidFill>
                  <a:srgbClr val="000000"/>
                </a:solidFill>
              </a:rPr>
              <a:t>в комплекте </a:t>
            </a:r>
            <a:r>
              <a:rPr lang="ru-RU" sz="1600" dirty="0" smtClean="0">
                <a:solidFill>
                  <a:srgbClr val="000000"/>
                </a:solidFill>
              </a:rPr>
              <a:t>со сдвижными </a:t>
            </a:r>
            <a:r>
              <a:rPr lang="ru-RU" sz="1600" dirty="0">
                <a:solidFill>
                  <a:srgbClr val="000000"/>
                </a:solidFill>
              </a:rPr>
              <a:t>системами </a:t>
            </a:r>
            <a:r>
              <a:rPr lang="ru-RU" sz="1600" dirty="0" smtClean="0">
                <a:solidFill>
                  <a:srgbClr val="000000"/>
                </a:solidFill>
              </a:rPr>
              <a:t>Купе, Пенал, </a:t>
            </a:r>
            <a:r>
              <a:rPr lang="en-US" sz="1600" dirty="0" smtClean="0">
                <a:solidFill>
                  <a:srgbClr val="000000"/>
                </a:solidFill>
              </a:rPr>
              <a:t>Mystery, </a:t>
            </a:r>
            <a:r>
              <a:rPr lang="ru-RU" sz="1600" dirty="0" err="1" smtClean="0">
                <a:solidFill>
                  <a:srgbClr val="000000"/>
                </a:solidFill>
              </a:rPr>
              <a:t>Рото</a:t>
            </a:r>
            <a:r>
              <a:rPr lang="ru-RU" sz="1600" dirty="0" smtClean="0">
                <a:solidFill>
                  <a:srgbClr val="000000"/>
                </a:solidFill>
              </a:rPr>
              <a:t>, </a:t>
            </a:r>
            <a:r>
              <a:rPr lang="en-US" sz="1600" dirty="0" err="1">
                <a:solidFill>
                  <a:srgbClr val="000000"/>
                </a:solidFill>
              </a:rPr>
              <a:t>Compack</a:t>
            </a:r>
            <a:r>
              <a:rPr lang="en-US" sz="1600" dirty="0">
                <a:solidFill>
                  <a:srgbClr val="000000"/>
                </a:solidFill>
              </a:rPr>
              <a:t> </a:t>
            </a:r>
            <a:r>
              <a:rPr lang="en-US" sz="1600" dirty="0" smtClean="0">
                <a:solidFill>
                  <a:srgbClr val="000000"/>
                </a:solidFill>
              </a:rPr>
              <a:t>90</a:t>
            </a:r>
            <a:r>
              <a:rPr lang="ru-RU" sz="1600" dirty="0" smtClean="0">
                <a:solidFill>
                  <a:srgbClr val="000000"/>
                </a:solidFill>
              </a:rPr>
              <a:t>, </a:t>
            </a:r>
            <a:r>
              <a:rPr lang="en-US" sz="1600" dirty="0" err="1" smtClean="0">
                <a:solidFill>
                  <a:srgbClr val="000000"/>
                </a:solidFill>
              </a:rPr>
              <a:t>Compack</a:t>
            </a:r>
            <a:r>
              <a:rPr lang="en-US" sz="1600" dirty="0" smtClean="0">
                <a:solidFill>
                  <a:srgbClr val="000000"/>
                </a:solidFill>
              </a:rPr>
              <a:t> 180</a:t>
            </a:r>
            <a:r>
              <a:rPr lang="ru-RU" sz="1600" dirty="0" smtClean="0">
                <a:solidFill>
                  <a:srgbClr val="000000"/>
                </a:solidFill>
              </a:rPr>
              <a:t>, а </a:t>
            </a:r>
            <a:r>
              <a:rPr lang="ru-RU" sz="1600" dirty="0">
                <a:solidFill>
                  <a:srgbClr val="000000"/>
                </a:solidFill>
              </a:rPr>
              <a:t>так же в коробе </a:t>
            </a:r>
            <a:r>
              <a:rPr lang="en-US" sz="1600" dirty="0" smtClean="0">
                <a:solidFill>
                  <a:srgbClr val="000000"/>
                </a:solidFill>
              </a:rPr>
              <a:t>Invisible</a:t>
            </a:r>
            <a:r>
              <a:rPr lang="ru-RU" sz="1600" dirty="0" smtClean="0">
                <a:solidFill>
                  <a:srgbClr val="000000"/>
                </a:solidFill>
              </a:rPr>
              <a:t/>
            </a:r>
            <a:br>
              <a:rPr lang="ru-RU" sz="1600" dirty="0" smtClean="0">
                <a:solidFill>
                  <a:srgbClr val="000000"/>
                </a:solidFill>
              </a:rPr>
            </a:br>
            <a:r>
              <a:rPr lang="ru-RU" sz="1600" dirty="0" smtClean="0">
                <a:solidFill>
                  <a:srgbClr val="000000"/>
                </a:solidFill>
              </a:rPr>
              <a:t/>
            </a:r>
            <a:br>
              <a:rPr lang="ru-RU" sz="1600" dirty="0" smtClean="0">
                <a:solidFill>
                  <a:srgbClr val="000000"/>
                </a:solidFill>
              </a:rPr>
            </a:br>
            <a:r>
              <a:rPr lang="ru-RU" sz="1600" dirty="0" smtClean="0">
                <a:solidFill>
                  <a:srgbClr val="000000"/>
                </a:solidFill>
              </a:rPr>
              <a:t>Стандартные </a:t>
            </a:r>
            <a:r>
              <a:rPr lang="ru-RU" sz="1600" dirty="0">
                <a:solidFill>
                  <a:srgbClr val="000000"/>
                </a:solidFill>
              </a:rPr>
              <a:t>размеры: 600*2000; 700*2000; 800*2000; 900*2000 мм.</a:t>
            </a:r>
          </a:p>
          <a:p>
            <a:r>
              <a:rPr lang="ru-RU" sz="1600" dirty="0">
                <a:solidFill>
                  <a:srgbClr val="000000"/>
                </a:solidFill>
              </a:rPr>
              <a:t>Нестандартные размеры по высоте: от 1900 до 2300 мм, шаг 50 мм</a:t>
            </a:r>
          </a:p>
          <a:p>
            <a:r>
              <a:rPr lang="ru-RU" sz="1600" dirty="0">
                <a:solidFill>
                  <a:srgbClr val="000000"/>
                </a:solidFill>
              </a:rPr>
              <a:t>Нестандартные размеры по ширине: 400, 500 мм</a:t>
            </a:r>
          </a:p>
          <a:p>
            <a:endParaRPr lang="ru-RU" dirty="0">
              <a:solidFill>
                <a:srgbClr val="000000"/>
              </a:solidFill>
            </a:endParaRPr>
          </a:p>
        </p:txBody>
      </p:sp>
      <p:pic>
        <p:nvPicPr>
          <p:cNvPr id="5" name="Изображение 4" descr="26 72_FFF_bi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0611" y="1791386"/>
            <a:ext cx="1141815" cy="2502478"/>
          </a:xfrm>
          <a:prstGeom prst="rect">
            <a:avLst/>
          </a:prstGeom>
        </p:spPr>
      </p:pic>
      <p:pic>
        <p:nvPicPr>
          <p:cNvPr id="6" name="Изображение 5" descr="64d3249e9a313e05b31ab76954c0e3ef.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19006" y="1791386"/>
            <a:ext cx="1128937" cy="2502478"/>
          </a:xfrm>
          <a:prstGeom prst="rect">
            <a:avLst/>
          </a:prstGeom>
        </p:spPr>
      </p:pic>
      <p:pic>
        <p:nvPicPr>
          <p:cNvPr id="7" name="Изображение 6" descr="2976d95102581972126709d2ce8e7540.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59099" y="1791386"/>
            <a:ext cx="1128937" cy="2502478"/>
          </a:xfrm>
          <a:prstGeom prst="rect">
            <a:avLst/>
          </a:prstGeom>
        </p:spPr>
      </p:pic>
      <p:pic>
        <p:nvPicPr>
          <p:cNvPr id="8" name="Изображение 7" descr="42b18624596a967b8c4260878d0ee092.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33311" y="1791386"/>
            <a:ext cx="1128937" cy="2502478"/>
          </a:xfrm>
          <a:prstGeom prst="rect">
            <a:avLst/>
          </a:prstGeom>
        </p:spPr>
      </p:pic>
      <p:pic>
        <p:nvPicPr>
          <p:cNvPr id="9" name="Изображение 8" descr="5f0e7f85c66247e1f6e3cfbadcbeed7a.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60965" y="1791386"/>
            <a:ext cx="1128937" cy="2502478"/>
          </a:xfrm>
          <a:prstGeom prst="rect">
            <a:avLst/>
          </a:prstGeom>
        </p:spPr>
      </p:pic>
      <p:pic>
        <p:nvPicPr>
          <p:cNvPr id="10" name="Изображение 9" descr="8e19ee370544913953d0fc18ed019f0b.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557863" y="1791386"/>
            <a:ext cx="1128937" cy="2502478"/>
          </a:xfrm>
          <a:prstGeom prst="rect">
            <a:avLst/>
          </a:prstGeom>
        </p:spPr>
      </p:pic>
    </p:spTree>
    <p:extLst>
      <p:ext uri="{BB962C8B-B14F-4D97-AF65-F5344CB8AC3E}">
        <p14:creationId xmlns:p14="http://schemas.microsoft.com/office/powerpoint/2010/main" val="922916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smtClean="0"/>
              <a:t>Ручка для </a:t>
            </a:r>
            <a:r>
              <a:rPr lang="en-US" dirty="0" smtClean="0"/>
              <a:t>Bridge</a:t>
            </a:r>
            <a:endParaRPr lang="ru-RU" dirty="0"/>
          </a:p>
        </p:txBody>
      </p:sp>
      <p:sp>
        <p:nvSpPr>
          <p:cNvPr id="4" name="Текст 3"/>
          <p:cNvSpPr>
            <a:spLocks noGrp="1"/>
          </p:cNvSpPr>
          <p:nvPr>
            <p:ph type="body" sz="quarter" idx="12"/>
          </p:nvPr>
        </p:nvSpPr>
        <p:spPr>
          <a:xfrm>
            <a:off x="635000" y="1712913"/>
            <a:ext cx="7890810" cy="357187"/>
          </a:xfrm>
        </p:spPr>
        <p:txBody>
          <a:bodyPr/>
          <a:lstStyle/>
          <a:p>
            <a:r>
              <a:rPr lang="ru-RU" u="none" dirty="0" smtClean="0">
                <a:solidFill>
                  <a:srgbClr val="000000"/>
                </a:solidFill>
              </a:rPr>
              <a:t>Коллекция ручек </a:t>
            </a:r>
            <a:r>
              <a:rPr lang="en-US" u="none" dirty="0" smtClean="0">
                <a:solidFill>
                  <a:srgbClr val="000000"/>
                </a:solidFill>
              </a:rPr>
              <a:t>WEST – Designed by Franco </a:t>
            </a:r>
            <a:r>
              <a:rPr lang="en-US" u="none" dirty="0" err="1" smtClean="0">
                <a:solidFill>
                  <a:srgbClr val="000000"/>
                </a:solidFill>
              </a:rPr>
              <a:t>Poli</a:t>
            </a:r>
            <a:endParaRPr lang="ru-RU" u="none" dirty="0">
              <a:solidFill>
                <a:srgbClr val="000000"/>
              </a:solidFill>
            </a:endParaRPr>
          </a:p>
        </p:txBody>
      </p:sp>
      <p:pic>
        <p:nvPicPr>
          <p:cNvPr id="3" name="Изображение 2" descr="68bef617a7fa9067d056b47fccbd074c.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4304" y="3619829"/>
            <a:ext cx="2400384" cy="849736"/>
          </a:xfrm>
          <a:prstGeom prst="rect">
            <a:avLst/>
          </a:prstGeom>
        </p:spPr>
      </p:pic>
      <p:pic>
        <p:nvPicPr>
          <p:cNvPr id="5" name="Изображение 4" descr="wes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4304" y="4891880"/>
            <a:ext cx="2400384" cy="849883"/>
          </a:xfrm>
          <a:prstGeom prst="rect">
            <a:avLst/>
          </a:prstGeom>
        </p:spPr>
      </p:pic>
      <p:pic>
        <p:nvPicPr>
          <p:cNvPr id="6" name="Изображение 5" descr="bridge 05 m.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3205" y="2198413"/>
            <a:ext cx="2934105" cy="3827517"/>
          </a:xfrm>
          <a:prstGeom prst="rect">
            <a:avLst/>
          </a:prstGeom>
        </p:spPr>
      </p:pic>
      <p:pic>
        <p:nvPicPr>
          <p:cNvPr id="9" name="Изображение 8" descr="WEST CROMO LUCIDO copy.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24304" y="2417379"/>
            <a:ext cx="2429452" cy="860026"/>
          </a:xfrm>
          <a:prstGeom prst="rect">
            <a:avLst/>
          </a:prstGeom>
        </p:spPr>
      </p:pic>
    </p:spTree>
    <p:extLst>
      <p:ext uri="{BB962C8B-B14F-4D97-AF65-F5344CB8AC3E}">
        <p14:creationId xmlns:p14="http://schemas.microsoft.com/office/powerpoint/2010/main" val="465694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773781"/>
            <a:ext cx="8229600" cy="620794"/>
          </a:xfrm>
        </p:spPr>
        <p:txBody>
          <a:bodyPr/>
          <a:lstStyle/>
          <a:p>
            <a:r>
              <a:rPr lang="en-US" dirty="0" smtClean="0"/>
              <a:t>Rain </a:t>
            </a:r>
            <a:r>
              <a:rPr lang="en-US" sz="2000" dirty="0" smtClean="0"/>
              <a:t>by </a:t>
            </a:r>
            <a:r>
              <a:rPr lang="en-US" sz="2000" dirty="0" err="1" smtClean="0"/>
              <a:t>franco</a:t>
            </a:r>
            <a:r>
              <a:rPr lang="en-US" sz="2000" dirty="0" smtClean="0"/>
              <a:t> </a:t>
            </a:r>
            <a:r>
              <a:rPr lang="en-US" sz="2000" dirty="0" err="1" smtClean="0"/>
              <a:t>Poli</a:t>
            </a:r>
            <a:endParaRPr lang="ru-RU" dirty="0"/>
          </a:p>
        </p:txBody>
      </p:sp>
      <p:sp>
        <p:nvSpPr>
          <p:cNvPr id="3" name="Текст 2"/>
          <p:cNvSpPr>
            <a:spLocks noGrp="1"/>
          </p:cNvSpPr>
          <p:nvPr>
            <p:ph type="body" sz="quarter" idx="11"/>
          </p:nvPr>
        </p:nvSpPr>
        <p:spPr>
          <a:xfrm>
            <a:off x="728870" y="5314907"/>
            <a:ext cx="7684880" cy="648780"/>
          </a:xfrm>
        </p:spPr>
        <p:txBody>
          <a:bodyPr/>
          <a:lstStyle/>
          <a:p>
            <a:pPr>
              <a:lnSpc>
                <a:spcPct val="80000"/>
              </a:lnSpc>
            </a:pPr>
            <a:r>
              <a:rPr lang="ru-RU" sz="1400" dirty="0" smtClean="0">
                <a:solidFill>
                  <a:schemeClr val="accent6"/>
                </a:solidFill>
              </a:rPr>
              <a:t>Может быть выполнен</a:t>
            </a:r>
            <a:r>
              <a:rPr lang="ru-RU" sz="1400" dirty="0">
                <a:solidFill>
                  <a:schemeClr val="accent6"/>
                </a:solidFill>
              </a:rPr>
              <a:t>а</a:t>
            </a:r>
            <a:r>
              <a:rPr lang="ru-RU" sz="1400" dirty="0" smtClean="0">
                <a:solidFill>
                  <a:schemeClr val="accent6"/>
                </a:solidFill>
              </a:rPr>
              <a:t> на сдвижной системе </a:t>
            </a:r>
            <a:r>
              <a:rPr lang="en-US" sz="1400" dirty="0" smtClean="0">
                <a:solidFill>
                  <a:schemeClr val="accent6"/>
                </a:solidFill>
              </a:rPr>
              <a:t>Magic. </a:t>
            </a:r>
            <a:br>
              <a:rPr lang="en-US" sz="1400" dirty="0" smtClean="0">
                <a:solidFill>
                  <a:schemeClr val="accent6"/>
                </a:solidFill>
              </a:rPr>
            </a:br>
            <a:r>
              <a:rPr lang="ru-RU" sz="1400" dirty="0" smtClean="0">
                <a:solidFill>
                  <a:schemeClr val="accent6"/>
                </a:solidFill>
              </a:rPr>
              <a:t/>
            </a:r>
            <a:br>
              <a:rPr lang="ru-RU" sz="1400" dirty="0" smtClean="0">
                <a:solidFill>
                  <a:schemeClr val="accent6"/>
                </a:solidFill>
              </a:rPr>
            </a:br>
            <a:r>
              <a:rPr lang="ru-RU" sz="1400" dirty="0" smtClean="0">
                <a:solidFill>
                  <a:schemeClr val="accent6"/>
                </a:solidFill>
              </a:rPr>
              <a:t>Ширина </a:t>
            </a:r>
            <a:r>
              <a:rPr lang="ru-RU" sz="1400" dirty="0">
                <a:solidFill>
                  <a:schemeClr val="accent6"/>
                </a:solidFill>
              </a:rPr>
              <a:t>полотен: 600, 700, 800, 900 мм. Высота – 2000 мм</a:t>
            </a:r>
          </a:p>
          <a:p>
            <a:r>
              <a:rPr lang="ru-RU" sz="1400" dirty="0">
                <a:solidFill>
                  <a:schemeClr val="accent6"/>
                </a:solidFill>
              </a:rPr>
              <a:t>Нестандартные размеры по высоте: от 1900 до 2300 мм, шаг 10 мм</a:t>
            </a:r>
          </a:p>
          <a:p>
            <a:endParaRPr lang="ru-RU" dirty="0"/>
          </a:p>
        </p:txBody>
      </p:sp>
      <p:sp>
        <p:nvSpPr>
          <p:cNvPr id="4" name="Текст 3"/>
          <p:cNvSpPr>
            <a:spLocks noGrp="1"/>
          </p:cNvSpPr>
          <p:nvPr>
            <p:ph type="body" sz="quarter" idx="12"/>
          </p:nvPr>
        </p:nvSpPr>
        <p:spPr>
          <a:xfrm>
            <a:off x="635000" y="1369858"/>
            <a:ext cx="8051800" cy="237581"/>
          </a:xfrm>
        </p:spPr>
        <p:txBody>
          <a:bodyPr/>
          <a:lstStyle/>
          <a:p>
            <a:r>
              <a:rPr lang="ru-RU" sz="1600" u="none" dirty="0" smtClean="0">
                <a:solidFill>
                  <a:srgbClr val="000000"/>
                </a:solidFill>
              </a:rPr>
              <a:t>                      </a:t>
            </a:r>
            <a:r>
              <a:rPr lang="en-US" sz="1600" u="none" dirty="0" smtClean="0">
                <a:solidFill>
                  <a:srgbClr val="000000"/>
                </a:solidFill>
              </a:rPr>
              <a:t>20    </a:t>
            </a:r>
            <a:r>
              <a:rPr lang="ru-RU" sz="1600" u="none" dirty="0" smtClean="0">
                <a:solidFill>
                  <a:srgbClr val="000000"/>
                </a:solidFill>
              </a:rPr>
              <a:t>                                       </a:t>
            </a:r>
            <a:r>
              <a:rPr lang="en-US" sz="1600" u="none" dirty="0" smtClean="0">
                <a:solidFill>
                  <a:srgbClr val="000000"/>
                </a:solidFill>
              </a:rPr>
              <a:t>           21     </a:t>
            </a:r>
            <a:r>
              <a:rPr lang="ru-RU" sz="1600" u="none" dirty="0" smtClean="0">
                <a:solidFill>
                  <a:srgbClr val="000000"/>
                </a:solidFill>
              </a:rPr>
              <a:t>                                      </a:t>
            </a:r>
            <a:r>
              <a:rPr lang="en-US" sz="1600" u="none" dirty="0" smtClean="0">
                <a:solidFill>
                  <a:srgbClr val="000000"/>
                </a:solidFill>
              </a:rPr>
              <a:t>    22    </a:t>
            </a:r>
            <a:endParaRPr lang="ru-RU" sz="1600" u="none" dirty="0">
              <a:solidFill>
                <a:srgbClr val="000000"/>
              </a:solidFill>
            </a:endParaRPr>
          </a:p>
        </p:txBody>
      </p:sp>
      <p:pic>
        <p:nvPicPr>
          <p:cNvPr id="7" name="Изображение 6" descr="5b972ee181a869d4ae9f1bdaea8a1f2f.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2325" y="1674203"/>
            <a:ext cx="1609672" cy="3542066"/>
          </a:xfrm>
          <a:prstGeom prst="rect">
            <a:avLst/>
          </a:prstGeom>
        </p:spPr>
      </p:pic>
      <p:pic>
        <p:nvPicPr>
          <p:cNvPr id="8" name="Изображение 7" descr="45eb87357d480ef6d8ac54e9458c47f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8929" y="1674202"/>
            <a:ext cx="1613608" cy="3542067"/>
          </a:xfrm>
          <a:prstGeom prst="rect">
            <a:avLst/>
          </a:prstGeom>
        </p:spPr>
      </p:pic>
      <p:pic>
        <p:nvPicPr>
          <p:cNvPr id="5" name="Изображение 4" descr="ee35216038fde788286839447026c27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6588" y="1674202"/>
            <a:ext cx="1574485" cy="3516218"/>
          </a:xfrm>
          <a:prstGeom prst="rect">
            <a:avLst/>
          </a:prstGeom>
        </p:spPr>
      </p:pic>
    </p:spTree>
    <p:extLst>
      <p:ext uri="{BB962C8B-B14F-4D97-AF65-F5344CB8AC3E}">
        <p14:creationId xmlns:p14="http://schemas.microsoft.com/office/powerpoint/2010/main" val="842544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smtClean="0"/>
              <a:t>Ручка для </a:t>
            </a:r>
            <a:r>
              <a:rPr lang="en-US" dirty="0" smtClean="0"/>
              <a:t>Rain</a:t>
            </a:r>
            <a:endParaRPr lang="ru-RU" dirty="0"/>
          </a:p>
        </p:txBody>
      </p:sp>
      <p:sp>
        <p:nvSpPr>
          <p:cNvPr id="4" name="Текст 3"/>
          <p:cNvSpPr>
            <a:spLocks noGrp="1"/>
          </p:cNvSpPr>
          <p:nvPr>
            <p:ph type="body" sz="quarter" idx="12"/>
          </p:nvPr>
        </p:nvSpPr>
        <p:spPr>
          <a:xfrm>
            <a:off x="635000" y="1712913"/>
            <a:ext cx="7890810" cy="357187"/>
          </a:xfrm>
        </p:spPr>
        <p:txBody>
          <a:bodyPr/>
          <a:lstStyle/>
          <a:p>
            <a:r>
              <a:rPr lang="ru-RU" u="none" dirty="0" smtClean="0">
                <a:solidFill>
                  <a:srgbClr val="000000"/>
                </a:solidFill>
              </a:rPr>
              <a:t>Коллекция ручек </a:t>
            </a:r>
            <a:r>
              <a:rPr lang="en-US" u="none" dirty="0" smtClean="0">
                <a:solidFill>
                  <a:srgbClr val="000000"/>
                </a:solidFill>
              </a:rPr>
              <a:t>Diamond – Designed by Garcia </a:t>
            </a:r>
            <a:r>
              <a:rPr lang="en-US" u="none" dirty="0" err="1" smtClean="0">
                <a:solidFill>
                  <a:srgbClr val="000000"/>
                </a:solidFill>
              </a:rPr>
              <a:t>Cumini</a:t>
            </a:r>
            <a:endParaRPr lang="ru-RU" u="none" dirty="0">
              <a:solidFill>
                <a:srgbClr val="000000"/>
              </a:solidFill>
            </a:endParaRPr>
          </a:p>
        </p:txBody>
      </p:sp>
      <p:pic>
        <p:nvPicPr>
          <p:cNvPr id="6" name="Изображение 5" descr="diamond_згс.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2717" y="4303549"/>
            <a:ext cx="2645371" cy="1041349"/>
          </a:xfrm>
          <a:prstGeom prst="rect">
            <a:avLst/>
          </a:prstGeom>
        </p:spPr>
      </p:pic>
      <p:pic>
        <p:nvPicPr>
          <p:cNvPr id="7" name="Изображение 6" descr="DIAMOND_CROMO_LUCIDO_ЗГС.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2717" y="2453341"/>
            <a:ext cx="2645371" cy="1041349"/>
          </a:xfrm>
          <a:prstGeom prst="rect">
            <a:avLst/>
          </a:prstGeom>
        </p:spPr>
      </p:pic>
      <p:pic>
        <p:nvPicPr>
          <p:cNvPr id="3" name="Изображение 2" descr="RAIN05-DEF multi.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8365" y="2270624"/>
            <a:ext cx="2840105" cy="3704895"/>
          </a:xfrm>
          <a:prstGeom prst="rect">
            <a:avLst/>
          </a:prstGeom>
        </p:spPr>
      </p:pic>
    </p:spTree>
    <p:extLst>
      <p:ext uri="{BB962C8B-B14F-4D97-AF65-F5344CB8AC3E}">
        <p14:creationId xmlns:p14="http://schemas.microsoft.com/office/powerpoint/2010/main" val="3157428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smtClean="0"/>
              <a:t>Ручка для </a:t>
            </a:r>
            <a:r>
              <a:rPr lang="en-US" dirty="0" smtClean="0"/>
              <a:t>rain</a:t>
            </a:r>
            <a:endParaRPr lang="ru-RU" dirty="0"/>
          </a:p>
        </p:txBody>
      </p:sp>
      <p:sp>
        <p:nvSpPr>
          <p:cNvPr id="4" name="Текст 3"/>
          <p:cNvSpPr>
            <a:spLocks noGrp="1"/>
          </p:cNvSpPr>
          <p:nvPr>
            <p:ph type="body" sz="quarter" idx="12"/>
          </p:nvPr>
        </p:nvSpPr>
        <p:spPr>
          <a:xfrm>
            <a:off x="635000" y="1712913"/>
            <a:ext cx="7778750" cy="357187"/>
          </a:xfrm>
        </p:spPr>
        <p:txBody>
          <a:bodyPr/>
          <a:lstStyle/>
          <a:p>
            <a:r>
              <a:rPr lang="ru-RU" u="none" dirty="0" smtClean="0">
                <a:solidFill>
                  <a:srgbClr val="000000"/>
                </a:solidFill>
              </a:rPr>
              <a:t>Коллекция </a:t>
            </a:r>
            <a:r>
              <a:rPr lang="en-US" u="none" dirty="0" smtClean="0">
                <a:solidFill>
                  <a:srgbClr val="000000"/>
                </a:solidFill>
              </a:rPr>
              <a:t>PERFECT </a:t>
            </a:r>
            <a:r>
              <a:rPr lang="ru-RU" u="none" dirty="0" smtClean="0">
                <a:solidFill>
                  <a:srgbClr val="000000"/>
                </a:solidFill>
              </a:rPr>
              <a:t>со вставкой</a:t>
            </a:r>
            <a:r>
              <a:rPr lang="en-US" u="none" dirty="0" smtClean="0">
                <a:solidFill>
                  <a:srgbClr val="000000"/>
                </a:solidFill>
              </a:rPr>
              <a:t> – Design Garcia </a:t>
            </a:r>
            <a:r>
              <a:rPr lang="en-US" u="none" dirty="0" err="1" smtClean="0">
                <a:solidFill>
                  <a:srgbClr val="000000"/>
                </a:solidFill>
              </a:rPr>
              <a:t>Cumini</a:t>
            </a:r>
            <a:endParaRPr lang="ru-RU" u="none" dirty="0">
              <a:solidFill>
                <a:srgbClr val="000000"/>
              </a:solidFill>
            </a:endParaRPr>
          </a:p>
        </p:txBody>
      </p:sp>
      <p:pic>
        <p:nvPicPr>
          <p:cNvPr id="3" name="Изображение 2" descr="perfect_bianco_bronzo_sfumato_04.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28640" y="3371214"/>
            <a:ext cx="2947752" cy="1159698"/>
          </a:xfrm>
          <a:prstGeom prst="rect">
            <a:avLst/>
          </a:prstGeom>
        </p:spPr>
      </p:pic>
      <p:pic>
        <p:nvPicPr>
          <p:cNvPr id="9" name="Изображение 8" descr="perfect_satinato_0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977" y="2778721"/>
            <a:ext cx="3012027" cy="1184985"/>
          </a:xfrm>
          <a:prstGeom prst="rect">
            <a:avLst/>
          </a:prstGeom>
        </p:spPr>
      </p:pic>
      <p:pic>
        <p:nvPicPr>
          <p:cNvPr id="10" name="Изображение 9" descr="perfect_04.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1252" y="4667524"/>
            <a:ext cx="2947752" cy="1159698"/>
          </a:xfrm>
          <a:prstGeom prst="rect">
            <a:avLst/>
          </a:prstGeom>
        </p:spPr>
      </p:pic>
    </p:spTree>
    <p:extLst>
      <p:ext uri="{BB962C8B-B14F-4D97-AF65-F5344CB8AC3E}">
        <p14:creationId xmlns:p14="http://schemas.microsoft.com/office/powerpoint/2010/main" val="21977571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748421"/>
            <a:ext cx="8229600" cy="620794"/>
          </a:xfrm>
        </p:spPr>
        <p:txBody>
          <a:bodyPr/>
          <a:lstStyle/>
          <a:p>
            <a:r>
              <a:rPr lang="en-US" dirty="0" smtClean="0"/>
              <a:t>crystal </a:t>
            </a:r>
            <a:r>
              <a:rPr lang="en-US" sz="2000" dirty="0" smtClean="0"/>
              <a:t>by </a:t>
            </a:r>
            <a:r>
              <a:rPr lang="en-US" sz="2000" dirty="0" err="1" smtClean="0"/>
              <a:t>garcia</a:t>
            </a:r>
            <a:r>
              <a:rPr lang="en-US" sz="2000" dirty="0" smtClean="0"/>
              <a:t> </a:t>
            </a:r>
            <a:r>
              <a:rPr lang="en-US" sz="2000" dirty="0" err="1" smtClean="0"/>
              <a:t>cumini</a:t>
            </a:r>
            <a:endParaRPr lang="ru-RU" dirty="0"/>
          </a:p>
        </p:txBody>
      </p:sp>
      <p:sp>
        <p:nvSpPr>
          <p:cNvPr id="3" name="Текст 2"/>
          <p:cNvSpPr>
            <a:spLocks noGrp="1"/>
          </p:cNvSpPr>
          <p:nvPr>
            <p:ph type="body" sz="quarter" idx="11"/>
          </p:nvPr>
        </p:nvSpPr>
        <p:spPr>
          <a:xfrm>
            <a:off x="978607" y="5411252"/>
            <a:ext cx="7708193" cy="878466"/>
          </a:xfrm>
        </p:spPr>
        <p:txBody>
          <a:bodyPr/>
          <a:lstStyle/>
          <a:p>
            <a:pPr>
              <a:lnSpc>
                <a:spcPct val="100000"/>
              </a:lnSpc>
            </a:pPr>
            <a:r>
              <a:rPr lang="ru-RU" sz="1600" dirty="0" smtClean="0">
                <a:solidFill>
                  <a:srgbClr val="000000"/>
                </a:solidFill>
              </a:rPr>
              <a:t>Ширина </a:t>
            </a:r>
            <a:r>
              <a:rPr lang="ru-RU" sz="1600" dirty="0">
                <a:solidFill>
                  <a:srgbClr val="000000"/>
                </a:solidFill>
              </a:rPr>
              <a:t>полотен: 600, 700, 800, 900 мм. Высота – </a:t>
            </a:r>
            <a:r>
              <a:rPr lang="ru-RU" sz="1600" dirty="0" smtClean="0">
                <a:solidFill>
                  <a:srgbClr val="000000"/>
                </a:solidFill>
              </a:rPr>
              <a:t>2000, 2100 мм</a:t>
            </a:r>
          </a:p>
          <a:p>
            <a:pPr>
              <a:lnSpc>
                <a:spcPct val="100000"/>
              </a:lnSpc>
            </a:pPr>
            <a:r>
              <a:rPr lang="ru-RU" sz="1600" dirty="0" smtClean="0">
                <a:solidFill>
                  <a:srgbClr val="000000"/>
                </a:solidFill>
              </a:rPr>
              <a:t>Нестандартные размеры по высоте: от 1900 до 2300 мм, шаг 10 мм</a:t>
            </a:r>
          </a:p>
          <a:p>
            <a:endParaRPr lang="ru-RU" dirty="0"/>
          </a:p>
        </p:txBody>
      </p:sp>
      <p:sp>
        <p:nvSpPr>
          <p:cNvPr id="4" name="Текст 3"/>
          <p:cNvSpPr>
            <a:spLocks noGrp="1"/>
          </p:cNvSpPr>
          <p:nvPr>
            <p:ph type="body" sz="quarter" idx="12"/>
          </p:nvPr>
        </p:nvSpPr>
        <p:spPr>
          <a:xfrm>
            <a:off x="3904851" y="1434501"/>
            <a:ext cx="1040823" cy="325437"/>
          </a:xfrm>
        </p:spPr>
        <p:txBody>
          <a:bodyPr/>
          <a:lstStyle/>
          <a:p>
            <a:r>
              <a:rPr lang="en-US" u="none" dirty="0" smtClean="0">
                <a:solidFill>
                  <a:srgbClr val="000000"/>
                </a:solidFill>
              </a:rPr>
              <a:t>92</a:t>
            </a:r>
            <a:endParaRPr lang="ru-RU" u="none" dirty="0">
              <a:solidFill>
                <a:srgbClr val="000000"/>
              </a:solidFill>
            </a:endParaRPr>
          </a:p>
        </p:txBody>
      </p:sp>
      <p:pic>
        <p:nvPicPr>
          <p:cNvPr id="7" name="Изображение 6" descr="sJFPDojRdKHZzl29-68tbSqbmCohniT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4765" y="1825566"/>
            <a:ext cx="1460086" cy="3324824"/>
          </a:xfrm>
          <a:prstGeom prst="rect">
            <a:avLst/>
          </a:prstGeom>
        </p:spPr>
      </p:pic>
      <p:pic>
        <p:nvPicPr>
          <p:cNvPr id="9" name="Изображение 8" descr="o95lcVn7Vqovg5_7huZsGmOBUXLC7qm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824" y="1825566"/>
            <a:ext cx="1460086" cy="3324824"/>
          </a:xfrm>
          <a:prstGeom prst="rect">
            <a:avLst/>
          </a:prstGeom>
        </p:spPr>
      </p:pic>
    </p:spTree>
    <p:extLst>
      <p:ext uri="{BB962C8B-B14F-4D97-AF65-F5344CB8AC3E}">
        <p14:creationId xmlns:p14="http://schemas.microsoft.com/office/powerpoint/2010/main" val="3759807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748421"/>
            <a:ext cx="8229600" cy="620794"/>
          </a:xfrm>
        </p:spPr>
        <p:txBody>
          <a:bodyPr/>
          <a:lstStyle/>
          <a:p>
            <a:r>
              <a:rPr lang="en-US" dirty="0" smtClean="0"/>
              <a:t>Smart </a:t>
            </a:r>
            <a:r>
              <a:rPr lang="en-US" sz="2000" dirty="0" smtClean="0"/>
              <a:t>by </a:t>
            </a:r>
            <a:r>
              <a:rPr lang="en-US" sz="2000" dirty="0" err="1" smtClean="0"/>
              <a:t>franco</a:t>
            </a:r>
            <a:r>
              <a:rPr lang="en-US" sz="2000" dirty="0" smtClean="0"/>
              <a:t> </a:t>
            </a:r>
            <a:r>
              <a:rPr lang="en-US" sz="2000" dirty="0" err="1" smtClean="0"/>
              <a:t>Poli</a:t>
            </a:r>
            <a:endParaRPr lang="ru-RU" dirty="0"/>
          </a:p>
        </p:txBody>
      </p:sp>
      <p:sp>
        <p:nvSpPr>
          <p:cNvPr id="3" name="Текст 2"/>
          <p:cNvSpPr>
            <a:spLocks noGrp="1"/>
          </p:cNvSpPr>
          <p:nvPr>
            <p:ph type="body" sz="quarter" idx="11"/>
          </p:nvPr>
        </p:nvSpPr>
        <p:spPr>
          <a:xfrm>
            <a:off x="705556" y="5261327"/>
            <a:ext cx="7708193" cy="878466"/>
          </a:xfrm>
        </p:spPr>
        <p:txBody>
          <a:bodyPr/>
          <a:lstStyle/>
          <a:p>
            <a:pPr>
              <a:lnSpc>
                <a:spcPct val="100000"/>
              </a:lnSpc>
            </a:pPr>
            <a:r>
              <a:rPr lang="ru-RU" sz="1600" dirty="0">
                <a:solidFill>
                  <a:schemeClr val="accent6"/>
                </a:solidFill>
              </a:rPr>
              <a:t>Может быть выполнена на </a:t>
            </a:r>
            <a:r>
              <a:rPr lang="ru-RU" sz="1600" dirty="0" smtClean="0">
                <a:solidFill>
                  <a:schemeClr val="accent6"/>
                </a:solidFill>
              </a:rPr>
              <a:t>сдвижных системах </a:t>
            </a:r>
            <a:r>
              <a:rPr lang="en-US" sz="1600" dirty="0" smtClean="0">
                <a:solidFill>
                  <a:schemeClr val="accent6"/>
                </a:solidFill>
              </a:rPr>
              <a:t>Mystery, </a:t>
            </a:r>
            <a:r>
              <a:rPr lang="ru-RU" sz="1600" dirty="0" smtClean="0">
                <a:solidFill>
                  <a:schemeClr val="accent6"/>
                </a:solidFill>
              </a:rPr>
              <a:t>Купе и в коробе </a:t>
            </a:r>
            <a:r>
              <a:rPr lang="en-US" sz="1600" dirty="0" smtClean="0">
                <a:solidFill>
                  <a:schemeClr val="accent6"/>
                </a:solidFill>
              </a:rPr>
              <a:t>Invisible</a:t>
            </a:r>
            <a:r>
              <a:rPr lang="ru-RU" sz="1600" dirty="0" smtClean="0">
                <a:solidFill>
                  <a:schemeClr val="accent6"/>
                </a:solidFill>
              </a:rPr>
              <a:t> </a:t>
            </a:r>
            <a:r>
              <a:rPr lang="ru-RU" sz="1600" dirty="0" smtClean="0">
                <a:solidFill>
                  <a:srgbClr val="000000"/>
                </a:solidFill>
              </a:rPr>
              <a:t>Ширина </a:t>
            </a:r>
            <a:r>
              <a:rPr lang="ru-RU" sz="1600" dirty="0">
                <a:solidFill>
                  <a:srgbClr val="000000"/>
                </a:solidFill>
              </a:rPr>
              <a:t>полотен: 600, 700, 800, 900 мм. Высота – 2000 </a:t>
            </a:r>
            <a:r>
              <a:rPr lang="ru-RU" sz="1600" dirty="0" smtClean="0">
                <a:solidFill>
                  <a:srgbClr val="000000"/>
                </a:solidFill>
              </a:rPr>
              <a:t>мм</a:t>
            </a:r>
          </a:p>
          <a:p>
            <a:pPr>
              <a:lnSpc>
                <a:spcPct val="100000"/>
              </a:lnSpc>
            </a:pPr>
            <a:r>
              <a:rPr lang="ru-RU" sz="1600" dirty="0" smtClean="0">
                <a:solidFill>
                  <a:srgbClr val="000000"/>
                </a:solidFill>
              </a:rPr>
              <a:t>Нестандартные размеры по высоте: от 1900 до 2300 мм, шаг 10 мм</a:t>
            </a:r>
          </a:p>
          <a:p>
            <a:endParaRPr lang="ru-RU" dirty="0"/>
          </a:p>
        </p:txBody>
      </p:sp>
      <p:sp>
        <p:nvSpPr>
          <p:cNvPr id="4" name="Текст 3"/>
          <p:cNvSpPr>
            <a:spLocks noGrp="1"/>
          </p:cNvSpPr>
          <p:nvPr>
            <p:ph type="body" sz="quarter" idx="12"/>
          </p:nvPr>
        </p:nvSpPr>
        <p:spPr>
          <a:xfrm>
            <a:off x="3095696" y="1405581"/>
            <a:ext cx="3295274" cy="325437"/>
          </a:xfrm>
        </p:spPr>
        <p:txBody>
          <a:bodyPr/>
          <a:lstStyle/>
          <a:p>
            <a:r>
              <a:rPr lang="ru-RU" u="none" dirty="0" smtClean="0">
                <a:solidFill>
                  <a:srgbClr val="000000"/>
                </a:solidFill>
              </a:rPr>
              <a:t>30                                         31      </a:t>
            </a:r>
            <a:endParaRPr lang="ru-RU" u="none" dirty="0">
              <a:solidFill>
                <a:srgbClr val="000000"/>
              </a:solidFill>
            </a:endParaRPr>
          </a:p>
        </p:txBody>
      </p:sp>
      <p:pic>
        <p:nvPicPr>
          <p:cNvPr id="5" name="Изображение 4" descr="e1c99167f8c883c57fc6dd4f6ce0e62a.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17894" y="1823740"/>
            <a:ext cx="1507912" cy="3301999"/>
          </a:xfrm>
          <a:prstGeom prst="rect">
            <a:avLst/>
          </a:prstGeom>
        </p:spPr>
      </p:pic>
      <p:pic>
        <p:nvPicPr>
          <p:cNvPr id="6" name="Изображение 5" descr="dcb2ce249833a093f9035729e1da2b2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4608" y="1823740"/>
            <a:ext cx="1507913" cy="3301999"/>
          </a:xfrm>
          <a:prstGeom prst="rect">
            <a:avLst/>
          </a:prstGeom>
        </p:spPr>
      </p:pic>
    </p:spTree>
    <p:extLst>
      <p:ext uri="{BB962C8B-B14F-4D97-AF65-F5344CB8AC3E}">
        <p14:creationId xmlns:p14="http://schemas.microsoft.com/office/powerpoint/2010/main" val="3323710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747124"/>
            <a:ext cx="8229600" cy="620794"/>
          </a:xfrm>
        </p:spPr>
        <p:txBody>
          <a:bodyPr/>
          <a:lstStyle/>
          <a:p>
            <a:r>
              <a:rPr lang="ru-RU" dirty="0" smtClean="0"/>
              <a:t>Ручка для </a:t>
            </a:r>
            <a:r>
              <a:rPr lang="en-US" dirty="0" smtClean="0"/>
              <a:t>smart</a:t>
            </a:r>
            <a:endParaRPr lang="ru-RU" dirty="0"/>
          </a:p>
        </p:txBody>
      </p:sp>
      <p:sp>
        <p:nvSpPr>
          <p:cNvPr id="4" name="Текст 3"/>
          <p:cNvSpPr>
            <a:spLocks noGrp="1"/>
          </p:cNvSpPr>
          <p:nvPr>
            <p:ph type="body" sz="quarter" idx="12"/>
          </p:nvPr>
        </p:nvSpPr>
        <p:spPr>
          <a:xfrm>
            <a:off x="635000" y="1399176"/>
            <a:ext cx="7890810" cy="357187"/>
          </a:xfrm>
        </p:spPr>
        <p:txBody>
          <a:bodyPr/>
          <a:lstStyle/>
          <a:p>
            <a:r>
              <a:rPr lang="ru-RU" u="none" dirty="0" smtClean="0">
                <a:solidFill>
                  <a:srgbClr val="000000"/>
                </a:solidFill>
              </a:rPr>
              <a:t>Коллекция ручек </a:t>
            </a:r>
            <a:r>
              <a:rPr lang="en-US" u="none" dirty="0" smtClean="0">
                <a:solidFill>
                  <a:srgbClr val="000000"/>
                </a:solidFill>
              </a:rPr>
              <a:t>Touch – Designed by Franco </a:t>
            </a:r>
            <a:r>
              <a:rPr lang="en-US" u="none" dirty="0" err="1" smtClean="0">
                <a:solidFill>
                  <a:srgbClr val="000000"/>
                </a:solidFill>
              </a:rPr>
              <a:t>Poli</a:t>
            </a:r>
            <a:endParaRPr lang="ru-RU" u="none" dirty="0">
              <a:solidFill>
                <a:srgbClr val="000000"/>
              </a:solidFill>
            </a:endParaRPr>
          </a:p>
        </p:txBody>
      </p:sp>
      <p:pic>
        <p:nvPicPr>
          <p:cNvPr id="10" name="Изображение 9" descr="TOUCH SATINATO cop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5484" y="3455441"/>
            <a:ext cx="2370434" cy="971878"/>
          </a:xfrm>
          <a:prstGeom prst="rect">
            <a:avLst/>
          </a:prstGeom>
        </p:spPr>
      </p:pic>
      <p:pic>
        <p:nvPicPr>
          <p:cNvPr id="11" name="Изображение 10" descr="touch.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9570" y="4654689"/>
            <a:ext cx="2370434" cy="972219"/>
          </a:xfrm>
          <a:prstGeom prst="rect">
            <a:avLst/>
          </a:prstGeom>
        </p:spPr>
      </p:pic>
      <p:pic>
        <p:nvPicPr>
          <p:cNvPr id="3" name="Изображение 2" descr="smart 04 multi.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4039" y="1900620"/>
            <a:ext cx="3118945" cy="4068639"/>
          </a:xfrm>
          <a:prstGeom prst="rect">
            <a:avLst/>
          </a:prstGeom>
        </p:spPr>
      </p:pic>
      <p:pic>
        <p:nvPicPr>
          <p:cNvPr id="7" name="Изображение 6" descr="TOUCH CROMO LUCIDO copy.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5484" y="2178422"/>
            <a:ext cx="2370434" cy="971878"/>
          </a:xfrm>
          <a:prstGeom prst="rect">
            <a:avLst/>
          </a:prstGeom>
        </p:spPr>
      </p:pic>
    </p:spTree>
    <p:extLst>
      <p:ext uri="{BB962C8B-B14F-4D97-AF65-F5344CB8AC3E}">
        <p14:creationId xmlns:p14="http://schemas.microsoft.com/office/powerpoint/2010/main" val="22286934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Skyline </a:t>
            </a:r>
            <a:r>
              <a:rPr lang="en-US" sz="2000" dirty="0" smtClean="0"/>
              <a:t>by Garcia </a:t>
            </a:r>
            <a:r>
              <a:rPr lang="en-US" sz="2000" dirty="0" err="1" smtClean="0"/>
              <a:t>cumini</a:t>
            </a:r>
            <a:endParaRPr lang="ru-RU" dirty="0"/>
          </a:p>
        </p:txBody>
      </p:sp>
      <p:sp>
        <p:nvSpPr>
          <p:cNvPr id="3" name="Текст 2"/>
          <p:cNvSpPr>
            <a:spLocks noGrp="1"/>
          </p:cNvSpPr>
          <p:nvPr>
            <p:ph type="body" sz="quarter" idx="11"/>
          </p:nvPr>
        </p:nvSpPr>
        <p:spPr>
          <a:xfrm>
            <a:off x="2464740" y="2257778"/>
            <a:ext cx="5949009" cy="3673122"/>
          </a:xfrm>
        </p:spPr>
        <p:txBody>
          <a:bodyPr/>
          <a:lstStyle/>
          <a:p>
            <a:r>
              <a:rPr lang="ru-RU" dirty="0" smtClean="0">
                <a:solidFill>
                  <a:srgbClr val="000000"/>
                </a:solidFill>
              </a:rPr>
              <a:t>Высота дверного полотна от 2300 до 3500 мм. </a:t>
            </a:r>
            <a:br>
              <a:rPr lang="ru-RU" dirty="0" smtClean="0">
                <a:solidFill>
                  <a:srgbClr val="000000"/>
                </a:solidFill>
              </a:rPr>
            </a:br>
            <a:endParaRPr lang="ru-RU" dirty="0" smtClean="0">
              <a:solidFill>
                <a:srgbClr val="000000"/>
              </a:solidFill>
            </a:endParaRPr>
          </a:p>
          <a:p>
            <a:r>
              <a:rPr lang="ru-RU" dirty="0" smtClean="0">
                <a:solidFill>
                  <a:srgbClr val="000000"/>
                </a:solidFill>
              </a:rPr>
              <a:t>Стандартная ширина полотен – от 600 до 900 мм. </a:t>
            </a:r>
            <a:r>
              <a:rPr lang="en-US" dirty="0" smtClean="0">
                <a:solidFill>
                  <a:srgbClr val="000000"/>
                </a:solidFill>
              </a:rPr>
              <a:t/>
            </a:r>
            <a:br>
              <a:rPr lang="en-US" dirty="0" smtClean="0">
                <a:solidFill>
                  <a:srgbClr val="000000"/>
                </a:solidFill>
              </a:rPr>
            </a:br>
            <a:r>
              <a:rPr lang="en-US" dirty="0" smtClean="0">
                <a:solidFill>
                  <a:srgbClr val="000000"/>
                </a:solidFill>
              </a:rPr>
              <a:t/>
            </a:r>
            <a:br>
              <a:rPr lang="en-US" dirty="0" smtClean="0">
                <a:solidFill>
                  <a:srgbClr val="000000"/>
                </a:solidFill>
              </a:rPr>
            </a:br>
            <a:r>
              <a:rPr lang="ru-RU" dirty="0" smtClean="0">
                <a:solidFill>
                  <a:srgbClr val="000000"/>
                </a:solidFill>
              </a:rPr>
              <a:t>Может быть выполнена на сдвижных системах: </a:t>
            </a:r>
            <a:br>
              <a:rPr lang="ru-RU" dirty="0" smtClean="0">
                <a:solidFill>
                  <a:srgbClr val="000000"/>
                </a:solidFill>
              </a:rPr>
            </a:br>
            <a:r>
              <a:rPr lang="en-US" dirty="0" smtClean="0">
                <a:solidFill>
                  <a:srgbClr val="000000"/>
                </a:solidFill>
              </a:rPr>
              <a:t>Mystery, </a:t>
            </a:r>
            <a:r>
              <a:rPr lang="ru-RU" dirty="0" smtClean="0">
                <a:solidFill>
                  <a:srgbClr val="000000"/>
                </a:solidFill>
              </a:rPr>
              <a:t>Купе и в коробе </a:t>
            </a:r>
            <a:r>
              <a:rPr lang="en-US" dirty="0" smtClean="0">
                <a:solidFill>
                  <a:srgbClr val="000000"/>
                </a:solidFill>
              </a:rPr>
              <a:t>Invisible</a:t>
            </a:r>
            <a:endParaRPr lang="ru-RU" dirty="0">
              <a:solidFill>
                <a:srgbClr val="000000"/>
              </a:solidFill>
            </a:endParaRPr>
          </a:p>
        </p:txBody>
      </p:sp>
      <p:sp>
        <p:nvSpPr>
          <p:cNvPr id="4" name="Текст 3"/>
          <p:cNvSpPr>
            <a:spLocks noGrp="1"/>
          </p:cNvSpPr>
          <p:nvPr>
            <p:ph type="body" sz="quarter" idx="12"/>
          </p:nvPr>
        </p:nvSpPr>
        <p:spPr>
          <a:xfrm>
            <a:off x="1302926" y="1623981"/>
            <a:ext cx="587963" cy="357187"/>
          </a:xfrm>
        </p:spPr>
        <p:txBody>
          <a:bodyPr/>
          <a:lstStyle/>
          <a:p>
            <a:r>
              <a:rPr lang="en-US" sz="1600" u="none" dirty="0" smtClean="0">
                <a:solidFill>
                  <a:srgbClr val="000000"/>
                </a:solidFill>
              </a:rPr>
              <a:t>94</a:t>
            </a:r>
            <a:endParaRPr lang="ru-RU" sz="1600" u="none" dirty="0">
              <a:solidFill>
                <a:srgbClr val="000000"/>
              </a:solidFill>
            </a:endParaRPr>
          </a:p>
        </p:txBody>
      </p:sp>
      <p:pic>
        <p:nvPicPr>
          <p:cNvPr id="5" name="Изображение 4" descr="fe5d17c031a4cd6f89d5c96a1eee754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0783" y="2070100"/>
            <a:ext cx="1307165" cy="3997678"/>
          </a:xfrm>
          <a:prstGeom prst="rect">
            <a:avLst/>
          </a:prstGeom>
        </p:spPr>
      </p:pic>
    </p:spTree>
    <p:extLst>
      <p:ext uri="{BB962C8B-B14F-4D97-AF65-F5344CB8AC3E}">
        <p14:creationId xmlns:p14="http://schemas.microsoft.com/office/powerpoint/2010/main" val="2978179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sz="4000" dirty="0" smtClean="0"/>
              <a:t>Качество и безопасность</a:t>
            </a:r>
            <a:endParaRPr lang="ru-RU" sz="4000" dirty="0"/>
          </a:p>
        </p:txBody>
      </p:sp>
      <p:sp>
        <p:nvSpPr>
          <p:cNvPr id="3" name="Текст 2"/>
          <p:cNvSpPr>
            <a:spLocks noGrp="1"/>
          </p:cNvSpPr>
          <p:nvPr>
            <p:ph type="body" sz="quarter" idx="11"/>
          </p:nvPr>
        </p:nvSpPr>
        <p:spPr>
          <a:xfrm>
            <a:off x="635000" y="1729922"/>
            <a:ext cx="8191500" cy="637721"/>
          </a:xfrm>
        </p:spPr>
        <p:txBody>
          <a:bodyPr/>
          <a:lstStyle/>
          <a:p>
            <a:pPr marL="285750" indent="-285750">
              <a:buFont typeface="Arial"/>
              <a:buChar char="•"/>
            </a:pPr>
            <a:r>
              <a:rPr lang="ru-RU" sz="1600" dirty="0" smtClean="0">
                <a:solidFill>
                  <a:srgbClr val="000000"/>
                </a:solidFill>
              </a:rPr>
              <a:t>Контроль качества продукции соответствует лучшим европейским стандартам </a:t>
            </a:r>
            <a:r>
              <a:rPr lang="en-US" sz="1600" dirty="0" smtClean="0">
                <a:solidFill>
                  <a:srgbClr val="000000"/>
                </a:solidFill>
              </a:rPr>
              <a:t>ISO 9001:2008 </a:t>
            </a:r>
          </a:p>
          <a:p>
            <a:pPr marL="285750" indent="-285750">
              <a:buFont typeface="Arial"/>
              <a:buChar char="•"/>
            </a:pPr>
            <a:r>
              <a:rPr lang="ru-RU" sz="1600" dirty="0" smtClean="0">
                <a:solidFill>
                  <a:srgbClr val="000000"/>
                </a:solidFill>
              </a:rPr>
              <a:t>Все оборудование сделано на заказ в Германии и Италии.</a:t>
            </a:r>
          </a:p>
          <a:p>
            <a:pPr marL="285750" indent="-285750">
              <a:buFont typeface="Arial"/>
              <a:buChar char="•"/>
            </a:pPr>
            <a:r>
              <a:rPr lang="ru-RU" sz="1600" dirty="0" smtClean="0">
                <a:solidFill>
                  <a:srgbClr val="000000"/>
                </a:solidFill>
              </a:rPr>
              <a:t>Все комплектующие импортируются из Германии, Италии, Австрии, Швеции, Португалии и Японии. Все материалы абсолютно </a:t>
            </a:r>
            <a:r>
              <a:rPr lang="ru-RU" sz="1600" dirty="0" err="1" smtClean="0">
                <a:solidFill>
                  <a:srgbClr val="000000"/>
                </a:solidFill>
              </a:rPr>
              <a:t>экологичны</a:t>
            </a:r>
            <a:r>
              <a:rPr lang="ru-RU" sz="1600" dirty="0" smtClean="0">
                <a:solidFill>
                  <a:srgbClr val="000000"/>
                </a:solidFill>
              </a:rPr>
              <a:t> и безопасны, имеют соответствующие сертификаты.</a:t>
            </a:r>
            <a:endParaRPr lang="ru-RU" sz="1600" dirty="0">
              <a:solidFill>
                <a:srgbClr val="000000"/>
              </a:solidFill>
            </a:endParaRPr>
          </a:p>
        </p:txBody>
      </p:sp>
      <p:pic>
        <p:nvPicPr>
          <p:cNvPr id="6" name="Изображение 5" descr="Качество.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7429" y="3485688"/>
            <a:ext cx="3383643" cy="2537732"/>
          </a:xfrm>
          <a:prstGeom prst="rect">
            <a:avLst/>
          </a:prstGeom>
        </p:spPr>
      </p:pic>
      <p:pic>
        <p:nvPicPr>
          <p:cNvPr id="7" name="Изображение 6" descr="Без заголовка.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715" y="3485688"/>
            <a:ext cx="4163785" cy="2537732"/>
          </a:xfrm>
          <a:prstGeom prst="rect">
            <a:avLst/>
          </a:prstGeom>
        </p:spPr>
      </p:pic>
      <p:pic>
        <p:nvPicPr>
          <p:cNvPr id="11" name="Изображение 10" descr="leafpad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45286" y="716000"/>
            <a:ext cx="648605" cy="648605"/>
          </a:xfrm>
          <a:prstGeom prst="rect">
            <a:avLst/>
          </a:prstGeom>
        </p:spPr>
      </p:pic>
    </p:spTree>
    <p:extLst>
      <p:ext uri="{BB962C8B-B14F-4D97-AF65-F5344CB8AC3E}">
        <p14:creationId xmlns:p14="http://schemas.microsoft.com/office/powerpoint/2010/main" val="5795044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smtClean="0"/>
              <a:t>Ручка для </a:t>
            </a:r>
            <a:r>
              <a:rPr lang="en-US" dirty="0" smtClean="0"/>
              <a:t>skyline</a:t>
            </a:r>
            <a:endParaRPr lang="ru-RU" dirty="0"/>
          </a:p>
        </p:txBody>
      </p:sp>
      <p:sp>
        <p:nvSpPr>
          <p:cNvPr id="4" name="Текст 3"/>
          <p:cNvSpPr>
            <a:spLocks noGrp="1"/>
          </p:cNvSpPr>
          <p:nvPr>
            <p:ph type="body" sz="quarter" idx="12"/>
          </p:nvPr>
        </p:nvSpPr>
        <p:spPr>
          <a:xfrm>
            <a:off x="635000" y="1712913"/>
            <a:ext cx="7778750" cy="325437"/>
          </a:xfrm>
        </p:spPr>
        <p:txBody>
          <a:bodyPr/>
          <a:lstStyle/>
          <a:p>
            <a:r>
              <a:rPr lang="ru-RU" u="none" dirty="0" smtClean="0">
                <a:solidFill>
                  <a:srgbClr val="000000"/>
                </a:solidFill>
              </a:rPr>
              <a:t>Коллекция </a:t>
            </a:r>
            <a:r>
              <a:rPr lang="en-US" u="none" dirty="0" smtClean="0">
                <a:solidFill>
                  <a:srgbClr val="000000"/>
                </a:solidFill>
              </a:rPr>
              <a:t>WING – Designed by Garcia </a:t>
            </a:r>
            <a:r>
              <a:rPr lang="en-US" u="none" dirty="0" err="1" smtClean="0">
                <a:solidFill>
                  <a:srgbClr val="000000"/>
                </a:solidFill>
              </a:rPr>
              <a:t>Cumini</a:t>
            </a:r>
            <a:endParaRPr lang="ru-RU" u="none" dirty="0">
              <a:solidFill>
                <a:srgbClr val="000000"/>
              </a:solidFill>
            </a:endParaRPr>
          </a:p>
        </p:txBody>
      </p:sp>
      <p:pic>
        <p:nvPicPr>
          <p:cNvPr id="5" name="Изображение 4" descr="6c719458d3e552184927b399a6fd1e0c.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2483" y="2386636"/>
            <a:ext cx="2871836" cy="1071195"/>
          </a:xfrm>
          <a:prstGeom prst="rect">
            <a:avLst/>
          </a:prstGeom>
        </p:spPr>
      </p:pic>
      <p:pic>
        <p:nvPicPr>
          <p:cNvPr id="6" name="Изображение 5" descr="da152b960bbac6d74dc9757c63758eb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3069" y="4136536"/>
            <a:ext cx="2875673" cy="1072626"/>
          </a:xfrm>
          <a:prstGeom prst="rect">
            <a:avLst/>
          </a:prstGeom>
        </p:spPr>
      </p:pic>
      <p:pic>
        <p:nvPicPr>
          <p:cNvPr id="8" name="Изображение 7" descr="sofia_patented.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4508" y="154048"/>
            <a:ext cx="1300428" cy="1300428"/>
          </a:xfrm>
          <a:prstGeom prst="rect">
            <a:avLst/>
          </a:prstGeom>
        </p:spPr>
      </p:pic>
      <p:pic>
        <p:nvPicPr>
          <p:cNvPr id="3" name="Изображение 2" descr="win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90819" y="3313226"/>
            <a:ext cx="2871837" cy="1072626"/>
          </a:xfrm>
          <a:prstGeom prst="rect">
            <a:avLst/>
          </a:prstGeom>
        </p:spPr>
      </p:pic>
    </p:spTree>
    <p:extLst>
      <p:ext uri="{BB962C8B-B14F-4D97-AF65-F5344CB8AC3E}">
        <p14:creationId xmlns:p14="http://schemas.microsoft.com/office/powerpoint/2010/main" val="2416837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754309"/>
            <a:ext cx="8229600" cy="620794"/>
          </a:xfrm>
        </p:spPr>
        <p:txBody>
          <a:bodyPr/>
          <a:lstStyle/>
          <a:p>
            <a:r>
              <a:rPr lang="en-US" dirty="0" err="1" smtClean="0"/>
              <a:t>ManiGliona</a:t>
            </a:r>
            <a:r>
              <a:rPr lang="en-US" dirty="0" smtClean="0"/>
              <a:t> </a:t>
            </a:r>
            <a:r>
              <a:rPr lang="en-US" sz="2000" dirty="0" smtClean="0"/>
              <a:t>by </a:t>
            </a:r>
            <a:r>
              <a:rPr lang="en-US" sz="2000" dirty="0" err="1" smtClean="0"/>
              <a:t>franco</a:t>
            </a:r>
            <a:r>
              <a:rPr lang="en-US" sz="2000" dirty="0" smtClean="0"/>
              <a:t> </a:t>
            </a:r>
            <a:r>
              <a:rPr lang="en-US" sz="2000" dirty="0" err="1" smtClean="0"/>
              <a:t>poli</a:t>
            </a:r>
            <a:endParaRPr lang="ru-RU" dirty="0"/>
          </a:p>
        </p:txBody>
      </p:sp>
      <p:sp>
        <p:nvSpPr>
          <p:cNvPr id="3" name="Текст 2"/>
          <p:cNvSpPr>
            <a:spLocks noGrp="1"/>
          </p:cNvSpPr>
          <p:nvPr>
            <p:ph type="body" sz="quarter" idx="11"/>
          </p:nvPr>
        </p:nvSpPr>
        <p:spPr>
          <a:xfrm>
            <a:off x="635000" y="5141571"/>
            <a:ext cx="7778750" cy="1583054"/>
          </a:xfrm>
        </p:spPr>
        <p:txBody>
          <a:bodyPr/>
          <a:lstStyle/>
          <a:p>
            <a:r>
              <a:rPr lang="ru-RU" b="1" dirty="0">
                <a:solidFill>
                  <a:srgbClr val="000000"/>
                </a:solidFill>
              </a:rPr>
              <a:t>Ширина полотен: 600, 700, 800, 900 мм. Высота – 2000 </a:t>
            </a:r>
            <a:r>
              <a:rPr lang="ru-RU" b="1" dirty="0" smtClean="0">
                <a:solidFill>
                  <a:srgbClr val="000000"/>
                </a:solidFill>
              </a:rPr>
              <a:t>мм</a:t>
            </a:r>
            <a:br>
              <a:rPr lang="ru-RU" b="1" dirty="0" smtClean="0">
                <a:solidFill>
                  <a:srgbClr val="000000"/>
                </a:solidFill>
              </a:rPr>
            </a:br>
            <a:endParaRPr lang="ru-RU" dirty="0">
              <a:solidFill>
                <a:srgbClr val="000000"/>
              </a:solidFill>
            </a:endParaRPr>
          </a:p>
          <a:p>
            <a:r>
              <a:rPr lang="ru-RU" b="1" dirty="0">
                <a:solidFill>
                  <a:srgbClr val="000000"/>
                </a:solidFill>
              </a:rPr>
              <a:t>Нестандартные размеры по высоте: от 1900 до 2300 мм, шаг 10 мм</a:t>
            </a:r>
            <a:endParaRPr lang="ru-RU" dirty="0">
              <a:solidFill>
                <a:srgbClr val="000000"/>
              </a:solidFill>
            </a:endParaRPr>
          </a:p>
          <a:p>
            <a:endParaRPr lang="ru-RU" dirty="0"/>
          </a:p>
        </p:txBody>
      </p:sp>
      <p:pic>
        <p:nvPicPr>
          <p:cNvPr id="5" name="Изображение 4" descr="sofia_patented.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03187" y="271549"/>
            <a:ext cx="1183613" cy="1183613"/>
          </a:xfrm>
          <a:prstGeom prst="rect">
            <a:avLst/>
          </a:prstGeom>
        </p:spPr>
      </p:pic>
      <p:pic>
        <p:nvPicPr>
          <p:cNvPr id="6" name="Изображение 5" descr="7726e2ab660e02939b25b9314ebe01d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6449" y="2040758"/>
            <a:ext cx="1203472" cy="2659775"/>
          </a:xfrm>
          <a:prstGeom prst="rect">
            <a:avLst/>
          </a:prstGeom>
        </p:spPr>
      </p:pic>
      <p:pic>
        <p:nvPicPr>
          <p:cNvPr id="7" name="Изображение 6" descr="84af0d20c7a70aa083cb1aaef4495ef3.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18625" y="2040758"/>
            <a:ext cx="1210110" cy="2674445"/>
          </a:xfrm>
          <a:prstGeom prst="rect">
            <a:avLst/>
          </a:prstGeom>
        </p:spPr>
      </p:pic>
      <p:pic>
        <p:nvPicPr>
          <p:cNvPr id="8" name="Изображение 7" descr="70d2d10263b9d87f4ab7f3ca84aef68a.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66627" y="2040758"/>
            <a:ext cx="1214729" cy="2674445"/>
          </a:xfrm>
          <a:prstGeom prst="rect">
            <a:avLst/>
          </a:prstGeom>
        </p:spPr>
      </p:pic>
      <p:pic>
        <p:nvPicPr>
          <p:cNvPr id="9" name="Изображение 8" descr="11d6819c470688bd5256b0684ac07702.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86418" y="2040758"/>
            <a:ext cx="1210110" cy="2674445"/>
          </a:xfrm>
          <a:prstGeom prst="rect">
            <a:avLst/>
          </a:prstGeom>
        </p:spPr>
      </p:pic>
      <p:pic>
        <p:nvPicPr>
          <p:cNvPr id="10" name="Изображение 9" descr="949bd2f8b437358c4a18eed5212f7c45.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895822" y="2040758"/>
            <a:ext cx="1214729" cy="2674445"/>
          </a:xfrm>
          <a:prstGeom prst="rect">
            <a:avLst/>
          </a:prstGeom>
        </p:spPr>
      </p:pic>
    </p:spTree>
    <p:extLst>
      <p:ext uri="{BB962C8B-B14F-4D97-AF65-F5344CB8AC3E}">
        <p14:creationId xmlns:p14="http://schemas.microsoft.com/office/powerpoint/2010/main" val="5178282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764641"/>
            <a:ext cx="8229600" cy="620794"/>
          </a:xfrm>
        </p:spPr>
        <p:txBody>
          <a:bodyPr/>
          <a:lstStyle/>
          <a:p>
            <a:r>
              <a:rPr lang="en-US" sz="3600" dirty="0" smtClean="0"/>
              <a:t>Phantom </a:t>
            </a:r>
            <a:r>
              <a:rPr lang="ru-RU" sz="3200" dirty="0" smtClean="0"/>
              <a:t>на системе </a:t>
            </a:r>
            <a:r>
              <a:rPr lang="en-US" sz="3200" dirty="0" smtClean="0"/>
              <a:t>Mystery</a:t>
            </a:r>
            <a:endParaRPr lang="ru-RU" sz="3200" dirty="0"/>
          </a:p>
        </p:txBody>
      </p:sp>
      <p:sp>
        <p:nvSpPr>
          <p:cNvPr id="3" name="Текст 2"/>
          <p:cNvSpPr>
            <a:spLocks noGrp="1"/>
          </p:cNvSpPr>
          <p:nvPr>
            <p:ph type="body" sz="quarter" idx="11"/>
          </p:nvPr>
        </p:nvSpPr>
        <p:spPr>
          <a:xfrm>
            <a:off x="910897" y="5193863"/>
            <a:ext cx="7502852" cy="1358900"/>
          </a:xfrm>
        </p:spPr>
        <p:txBody>
          <a:bodyPr/>
          <a:lstStyle/>
          <a:p>
            <a:r>
              <a:rPr lang="ru-RU" sz="1400" dirty="0">
                <a:solidFill>
                  <a:srgbClr val="000000"/>
                </a:solidFill>
              </a:rPr>
              <a:t>Стандартные размеры полотен: </a:t>
            </a:r>
            <a:r>
              <a:rPr lang="ru-RU" sz="1400" dirty="0" smtClean="0">
                <a:solidFill>
                  <a:srgbClr val="000000"/>
                </a:solidFill>
              </a:rPr>
              <a:t>ширина </a:t>
            </a:r>
            <a:r>
              <a:rPr lang="ru-RU" sz="1400" dirty="0">
                <a:solidFill>
                  <a:srgbClr val="000000"/>
                </a:solidFill>
              </a:rPr>
              <a:t>– 600, 700, 800, 900; </a:t>
            </a:r>
            <a:r>
              <a:rPr lang="ru-RU" sz="1400" dirty="0" smtClean="0">
                <a:solidFill>
                  <a:srgbClr val="000000"/>
                </a:solidFill>
              </a:rPr>
              <a:t>высота </a:t>
            </a:r>
            <a:r>
              <a:rPr lang="ru-RU" sz="1400" dirty="0">
                <a:solidFill>
                  <a:srgbClr val="000000"/>
                </a:solidFill>
              </a:rPr>
              <a:t>– 2200 </a:t>
            </a:r>
            <a:r>
              <a:rPr lang="ru-RU" sz="1400" dirty="0" smtClean="0">
                <a:solidFill>
                  <a:srgbClr val="000000"/>
                </a:solidFill>
              </a:rPr>
              <a:t>мм</a:t>
            </a:r>
            <a:endParaRPr lang="ru-RU" sz="1400" dirty="0">
              <a:solidFill>
                <a:srgbClr val="000000"/>
              </a:solidFill>
            </a:endParaRPr>
          </a:p>
          <a:p>
            <a:r>
              <a:rPr lang="ru-RU" sz="1400" dirty="0">
                <a:solidFill>
                  <a:srgbClr val="000000"/>
                </a:solidFill>
              </a:rPr>
              <a:t>Нестандартные размеры по ширине: </a:t>
            </a:r>
            <a:r>
              <a:rPr lang="ru-RU" sz="1400" dirty="0" smtClean="0">
                <a:solidFill>
                  <a:srgbClr val="000000"/>
                </a:solidFill>
              </a:rPr>
              <a:t>от </a:t>
            </a:r>
            <a:r>
              <a:rPr lang="ru-RU" sz="1400" dirty="0">
                <a:solidFill>
                  <a:srgbClr val="000000"/>
                </a:solidFill>
              </a:rPr>
              <a:t>605 до 695, от 705 до 795, от 805 до 895,  от 905 до 1000 мм, шаг 5 </a:t>
            </a:r>
            <a:r>
              <a:rPr lang="ru-RU" sz="1400" dirty="0" smtClean="0">
                <a:solidFill>
                  <a:srgbClr val="000000"/>
                </a:solidFill>
              </a:rPr>
              <a:t>мм</a:t>
            </a:r>
            <a:endParaRPr lang="ru-RU" sz="1400" dirty="0">
              <a:solidFill>
                <a:srgbClr val="000000"/>
              </a:solidFill>
            </a:endParaRPr>
          </a:p>
          <a:p>
            <a:r>
              <a:rPr lang="ru-RU" sz="1400" dirty="0">
                <a:solidFill>
                  <a:srgbClr val="000000"/>
                </a:solidFill>
              </a:rPr>
              <a:t>Нестандартные размеры по высоте: от 2000 до 2195,  от 2205 до 2400 мм, шаг 5 мм. </a:t>
            </a:r>
          </a:p>
        </p:txBody>
      </p:sp>
      <p:pic>
        <p:nvPicPr>
          <p:cNvPr id="4" name="Изображение 3" descr="phantom-glas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59034" y="1499296"/>
            <a:ext cx="5739691" cy="3596873"/>
          </a:xfrm>
          <a:prstGeom prst="rect">
            <a:avLst/>
          </a:prstGeom>
        </p:spPr>
      </p:pic>
    </p:spTree>
    <p:extLst>
      <p:ext uri="{BB962C8B-B14F-4D97-AF65-F5344CB8AC3E}">
        <p14:creationId xmlns:p14="http://schemas.microsoft.com/office/powerpoint/2010/main" val="12775025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788235"/>
            <a:ext cx="8229600" cy="620794"/>
          </a:xfrm>
        </p:spPr>
        <p:txBody>
          <a:bodyPr/>
          <a:lstStyle/>
          <a:p>
            <a:r>
              <a:rPr lang="ru-RU" dirty="0" smtClean="0"/>
              <a:t>Петли </a:t>
            </a:r>
            <a:r>
              <a:rPr lang="en-US" dirty="0" err="1" smtClean="0"/>
              <a:t>simonswerk</a:t>
            </a:r>
            <a:endParaRPr lang="ru-RU" dirty="0"/>
          </a:p>
        </p:txBody>
      </p:sp>
      <p:sp>
        <p:nvSpPr>
          <p:cNvPr id="3" name="Текст 2"/>
          <p:cNvSpPr>
            <a:spLocks noGrp="1"/>
          </p:cNvSpPr>
          <p:nvPr>
            <p:ph type="body" sz="quarter" idx="11"/>
          </p:nvPr>
        </p:nvSpPr>
        <p:spPr>
          <a:xfrm>
            <a:off x="817043" y="2070100"/>
            <a:ext cx="7596707" cy="3860800"/>
          </a:xfrm>
        </p:spPr>
        <p:txBody>
          <a:bodyPr/>
          <a:lstStyle/>
          <a:p>
            <a:pPr marL="457200" indent="-457200">
              <a:lnSpc>
                <a:spcPct val="100000"/>
              </a:lnSpc>
              <a:buFontTx/>
              <a:buChar char="-"/>
            </a:pPr>
            <a:r>
              <a:rPr lang="ru-RU" sz="1600" dirty="0" smtClean="0">
                <a:solidFill>
                  <a:srgbClr val="000000"/>
                </a:solidFill>
                <a:latin typeface="+mj-lt"/>
                <a:ea typeface="Verdana" panose="020B0604030504040204" pitchFamily="34" charset="0"/>
                <a:cs typeface="Verdana" panose="020B0604030504040204" pitchFamily="34" charset="0"/>
              </a:rPr>
              <a:t>Совместная разработка </a:t>
            </a:r>
            <a:r>
              <a:rPr lang="en-US" sz="1600" dirty="0" smtClean="0">
                <a:solidFill>
                  <a:srgbClr val="000000"/>
                </a:solidFill>
                <a:latin typeface="+mj-lt"/>
                <a:ea typeface="Verdana" panose="020B0604030504040204" pitchFamily="34" charset="0"/>
                <a:cs typeface="Verdana" panose="020B0604030504040204" pitchFamily="34" charset="0"/>
              </a:rPr>
              <a:t>Sofia </a:t>
            </a:r>
            <a:r>
              <a:rPr lang="ru-RU" sz="1600" dirty="0" smtClean="0">
                <a:solidFill>
                  <a:srgbClr val="000000"/>
                </a:solidFill>
                <a:latin typeface="+mj-lt"/>
                <a:ea typeface="Verdana" panose="020B0604030504040204" pitchFamily="34" charset="0"/>
                <a:cs typeface="Verdana" panose="020B0604030504040204" pitchFamily="34" charset="0"/>
              </a:rPr>
              <a:t>и немецкого производителя петель </a:t>
            </a:r>
            <a:r>
              <a:rPr lang="en-US" sz="1600" dirty="0" err="1" smtClean="0">
                <a:solidFill>
                  <a:srgbClr val="000000"/>
                </a:solidFill>
                <a:latin typeface="+mj-lt"/>
                <a:ea typeface="Verdana" panose="020B0604030504040204" pitchFamily="34" charset="0"/>
                <a:cs typeface="Verdana" panose="020B0604030504040204" pitchFamily="34" charset="0"/>
              </a:rPr>
              <a:t>Simonswerk</a:t>
            </a:r>
            <a:r>
              <a:rPr lang="ru-RU" sz="1600" dirty="0" smtClean="0">
                <a:solidFill>
                  <a:srgbClr val="000000"/>
                </a:solidFill>
                <a:latin typeface="+mj-lt"/>
                <a:ea typeface="Verdana" panose="020B0604030504040204" pitchFamily="34" charset="0"/>
                <a:cs typeface="Verdana" panose="020B0604030504040204" pitchFamily="34" charset="0"/>
              </a:rPr>
              <a:t> (основаны 125 лет назад). </a:t>
            </a:r>
            <a:endParaRPr lang="en-US" sz="1600" dirty="0" smtClean="0">
              <a:solidFill>
                <a:srgbClr val="000000"/>
              </a:solidFill>
              <a:latin typeface="+mj-lt"/>
              <a:ea typeface="Verdana" panose="020B0604030504040204" pitchFamily="34" charset="0"/>
              <a:cs typeface="Verdana" panose="020B0604030504040204" pitchFamily="34" charset="0"/>
            </a:endParaRPr>
          </a:p>
          <a:p>
            <a:pPr marL="457200" indent="-457200">
              <a:lnSpc>
                <a:spcPct val="100000"/>
              </a:lnSpc>
              <a:buFontTx/>
              <a:buChar char="-"/>
            </a:pPr>
            <a:r>
              <a:rPr lang="ru-RU" sz="1600" dirty="0" smtClean="0">
                <a:solidFill>
                  <a:srgbClr val="000000"/>
                </a:solidFill>
                <a:latin typeface="+mj-lt"/>
                <a:ea typeface="Verdana" panose="020B0604030504040204" pitchFamily="34" charset="0"/>
                <a:cs typeface="Verdana" panose="020B0604030504040204" pitchFamily="34" charset="0"/>
              </a:rPr>
              <a:t>0 </a:t>
            </a:r>
            <a:r>
              <a:rPr lang="ru-RU" sz="1600" dirty="0">
                <a:solidFill>
                  <a:srgbClr val="000000"/>
                </a:solidFill>
                <a:latin typeface="+mj-lt"/>
                <a:ea typeface="Verdana" panose="020B0604030504040204" pitchFamily="34" charset="0"/>
                <a:cs typeface="Verdana" panose="020B0604030504040204" pitchFamily="34" charset="0"/>
              </a:rPr>
              <a:t>рекламаций в течение 10 лет </a:t>
            </a:r>
            <a:r>
              <a:rPr lang="ru-RU" sz="1600" dirty="0" smtClean="0">
                <a:solidFill>
                  <a:srgbClr val="000000"/>
                </a:solidFill>
                <a:latin typeface="+mj-lt"/>
                <a:ea typeface="Verdana" panose="020B0604030504040204" pitchFamily="34" charset="0"/>
                <a:cs typeface="Verdana" panose="020B0604030504040204" pitchFamily="34" charset="0"/>
              </a:rPr>
              <a:t>совместной работы</a:t>
            </a:r>
            <a:endParaRPr lang="ru-RU" sz="1600" dirty="0">
              <a:solidFill>
                <a:srgbClr val="000000"/>
              </a:solidFill>
              <a:latin typeface="+mj-lt"/>
              <a:ea typeface="Verdana" panose="020B0604030504040204" pitchFamily="34" charset="0"/>
              <a:cs typeface="Verdana" panose="020B0604030504040204" pitchFamily="34" charset="0"/>
            </a:endParaRPr>
          </a:p>
          <a:p>
            <a:pPr marL="457200" indent="-457200">
              <a:lnSpc>
                <a:spcPct val="100000"/>
              </a:lnSpc>
              <a:buFontTx/>
              <a:buChar char="-"/>
            </a:pPr>
            <a:r>
              <a:rPr lang="ru-RU" sz="1600" dirty="0">
                <a:solidFill>
                  <a:srgbClr val="000000"/>
                </a:solidFill>
                <a:latin typeface="+mj-lt"/>
                <a:ea typeface="Verdana" panose="020B0604030504040204" pitchFamily="34" charset="0"/>
                <a:cs typeface="Verdana" panose="020B0604030504040204" pitchFamily="34" charset="0"/>
              </a:rPr>
              <a:t>Более 1 млн. бесшумных открываний </a:t>
            </a:r>
            <a:endParaRPr lang="ru-RU" sz="1600" dirty="0" smtClean="0">
              <a:solidFill>
                <a:srgbClr val="000000"/>
              </a:solidFill>
              <a:latin typeface="+mj-lt"/>
              <a:ea typeface="Verdana" panose="020B0604030504040204" pitchFamily="34" charset="0"/>
              <a:cs typeface="Verdana" panose="020B0604030504040204" pitchFamily="34" charset="0"/>
            </a:endParaRPr>
          </a:p>
          <a:p>
            <a:pPr marL="457200" indent="-457200">
              <a:lnSpc>
                <a:spcPct val="100000"/>
              </a:lnSpc>
              <a:buFontTx/>
              <a:buChar char="-"/>
            </a:pPr>
            <a:r>
              <a:rPr lang="ru-RU" sz="1600" dirty="0" smtClean="0">
                <a:solidFill>
                  <a:srgbClr val="000000"/>
                </a:solidFill>
                <a:latin typeface="+mj-lt"/>
                <a:ea typeface="Verdana" panose="020B0604030504040204" pitchFamily="34" charset="0"/>
                <a:cs typeface="Verdana" panose="020B0604030504040204" pitchFamily="34" charset="0"/>
              </a:rPr>
              <a:t>Петли </a:t>
            </a:r>
            <a:r>
              <a:rPr lang="en-US" sz="1600" dirty="0" err="1" smtClean="0">
                <a:solidFill>
                  <a:srgbClr val="000000"/>
                </a:solidFill>
                <a:latin typeface="+mj-lt"/>
                <a:ea typeface="Verdana" panose="020B0604030504040204" pitchFamily="34" charset="0"/>
                <a:cs typeface="Verdana" panose="020B0604030504040204" pitchFamily="34" charset="0"/>
              </a:rPr>
              <a:t>Simonswerk</a:t>
            </a:r>
            <a:r>
              <a:rPr lang="en-US" sz="1600" dirty="0" smtClean="0">
                <a:solidFill>
                  <a:srgbClr val="000000"/>
                </a:solidFill>
                <a:latin typeface="+mj-lt"/>
                <a:ea typeface="Verdana" panose="020B0604030504040204" pitchFamily="34" charset="0"/>
                <a:cs typeface="Verdana" panose="020B0604030504040204" pitchFamily="34" charset="0"/>
              </a:rPr>
              <a:t> </a:t>
            </a:r>
            <a:r>
              <a:rPr lang="ru-RU" sz="1600" dirty="0" smtClean="0">
                <a:solidFill>
                  <a:srgbClr val="000000"/>
                </a:solidFill>
                <a:latin typeface="+mj-lt"/>
                <a:ea typeface="Verdana" panose="020B0604030504040204" pitchFamily="34" charset="0"/>
                <a:cs typeface="Verdana" panose="020B0604030504040204" pitchFamily="34" charset="0"/>
              </a:rPr>
              <a:t>обеспечивают универсальность открывания</a:t>
            </a:r>
          </a:p>
          <a:p>
            <a:pPr marL="457200" indent="-457200">
              <a:lnSpc>
                <a:spcPct val="100000"/>
              </a:lnSpc>
              <a:buFontTx/>
              <a:buChar char="-"/>
            </a:pPr>
            <a:r>
              <a:rPr lang="ru-RU" sz="1600" dirty="0" smtClean="0">
                <a:solidFill>
                  <a:srgbClr val="000000"/>
                </a:solidFill>
                <a:latin typeface="+mj-lt"/>
                <a:ea typeface="Verdana" panose="020B0604030504040204" pitchFamily="34" charset="0"/>
                <a:cs typeface="Verdana" panose="020B0604030504040204" pitchFamily="34" charset="0"/>
              </a:rPr>
              <a:t>Не требуют никакой дополнительной смазки</a:t>
            </a:r>
          </a:p>
          <a:p>
            <a:pPr marL="457200" indent="-457200">
              <a:lnSpc>
                <a:spcPct val="100000"/>
              </a:lnSpc>
              <a:buFontTx/>
              <a:buChar char="-"/>
            </a:pPr>
            <a:r>
              <a:rPr lang="ru-RU" sz="1600" dirty="0" smtClean="0">
                <a:solidFill>
                  <a:srgbClr val="000000"/>
                </a:solidFill>
                <a:latin typeface="+mj-lt"/>
                <a:ea typeface="Verdana" panose="020B0604030504040204" pitchFamily="34" charset="0"/>
                <a:cs typeface="Verdana" panose="020B0604030504040204" pitchFamily="34" charset="0"/>
              </a:rPr>
              <a:t>Качественное покрытие не облезает, не меняет свой цвет</a:t>
            </a:r>
            <a:endParaRPr lang="ru-RU" sz="1600" dirty="0">
              <a:solidFill>
                <a:srgbClr val="000000"/>
              </a:solidFill>
              <a:latin typeface="+mj-lt"/>
              <a:ea typeface="Verdana" panose="020B0604030504040204" pitchFamily="34" charset="0"/>
              <a:cs typeface="Verdana" panose="020B0604030504040204" pitchFamily="34" charset="0"/>
            </a:endParaRPr>
          </a:p>
          <a:p>
            <a:pPr marL="457200" indent="-457200">
              <a:lnSpc>
                <a:spcPct val="100000"/>
              </a:lnSpc>
              <a:buFontTx/>
              <a:buChar char="-"/>
            </a:pPr>
            <a:r>
              <a:rPr lang="ru-RU" sz="1600" dirty="0">
                <a:solidFill>
                  <a:srgbClr val="000000"/>
                </a:solidFill>
                <a:latin typeface="+mj-lt"/>
                <a:ea typeface="Verdana" panose="020B0604030504040204" pitchFamily="34" charset="0"/>
                <a:cs typeface="Verdana" panose="020B0604030504040204" pitchFamily="34" charset="0"/>
              </a:rPr>
              <a:t>Запатентованная система взаимозаменяемости накладной петли на скрытую </a:t>
            </a:r>
          </a:p>
          <a:p>
            <a:pPr marL="457200" indent="-457200">
              <a:lnSpc>
                <a:spcPct val="100000"/>
              </a:lnSpc>
              <a:buFontTx/>
              <a:buChar char="-"/>
            </a:pPr>
            <a:r>
              <a:rPr lang="ru-RU" sz="1600" dirty="0">
                <a:solidFill>
                  <a:srgbClr val="000000"/>
                </a:solidFill>
                <a:latin typeface="+mj-lt"/>
                <a:ea typeface="Verdana" panose="020B0604030504040204" pitchFamily="34" charset="0"/>
                <a:cs typeface="Verdana" panose="020B0604030504040204" pitchFamily="34" charset="0"/>
              </a:rPr>
              <a:t>Тефлоновые втулки делают петлю бесшумной и </a:t>
            </a:r>
            <a:r>
              <a:rPr lang="ru-RU" sz="1600" dirty="0" smtClean="0">
                <a:solidFill>
                  <a:srgbClr val="000000"/>
                </a:solidFill>
                <a:latin typeface="+mj-lt"/>
                <a:ea typeface="Verdana" panose="020B0604030504040204" pitchFamily="34" charset="0"/>
                <a:cs typeface="Verdana" panose="020B0604030504040204" pitchFamily="34" charset="0"/>
              </a:rPr>
              <a:t>вечной</a:t>
            </a:r>
            <a:endParaRPr lang="ru-RU" sz="1600" dirty="0">
              <a:solidFill>
                <a:srgbClr val="000000"/>
              </a:solidFill>
              <a:latin typeface="+mj-lt"/>
              <a:ea typeface="Verdana" panose="020B0604030504040204" pitchFamily="34" charset="0"/>
              <a:cs typeface="Verdana" panose="020B0604030504040204" pitchFamily="34" charset="0"/>
            </a:endParaRPr>
          </a:p>
          <a:p>
            <a:pPr marL="457200" indent="-457200">
              <a:lnSpc>
                <a:spcPct val="100000"/>
              </a:lnSpc>
              <a:buFontTx/>
              <a:buChar char="-"/>
            </a:pPr>
            <a:r>
              <a:rPr lang="ru-RU" sz="1600" dirty="0">
                <a:solidFill>
                  <a:srgbClr val="000000"/>
                </a:solidFill>
                <a:latin typeface="+mj-lt"/>
                <a:ea typeface="Verdana" panose="020B0604030504040204" pitchFamily="34" charset="0"/>
                <a:cs typeface="Verdana" panose="020B0604030504040204" pitchFamily="34" charset="0"/>
              </a:rPr>
              <a:t>3</a:t>
            </a:r>
            <a:r>
              <a:rPr lang="en-US" sz="1600" dirty="0">
                <a:solidFill>
                  <a:srgbClr val="000000"/>
                </a:solidFill>
                <a:latin typeface="+mj-lt"/>
                <a:ea typeface="Verdana" panose="020B0604030504040204" pitchFamily="34" charset="0"/>
                <a:cs typeface="Verdana" panose="020B0604030504040204" pitchFamily="34" charset="0"/>
              </a:rPr>
              <a:t>D </a:t>
            </a:r>
            <a:r>
              <a:rPr lang="ru-RU" sz="1600" dirty="0">
                <a:solidFill>
                  <a:srgbClr val="000000"/>
                </a:solidFill>
                <a:latin typeface="+mj-lt"/>
                <a:ea typeface="Verdana" panose="020B0604030504040204" pitchFamily="34" charset="0"/>
                <a:cs typeface="Verdana" panose="020B0604030504040204" pitchFamily="34" charset="0"/>
              </a:rPr>
              <a:t>регулировка (для скрытых петель) </a:t>
            </a:r>
          </a:p>
          <a:p>
            <a:pPr marL="457200" indent="-457200">
              <a:lnSpc>
                <a:spcPct val="100000"/>
              </a:lnSpc>
              <a:buFontTx/>
              <a:buChar char="-"/>
            </a:pPr>
            <a:r>
              <a:rPr lang="ru-RU" sz="1600" dirty="0">
                <a:solidFill>
                  <a:srgbClr val="000000"/>
                </a:solidFill>
                <a:latin typeface="+mj-lt"/>
                <a:ea typeface="Verdana" panose="020B0604030504040204" pitchFamily="34" charset="0"/>
                <a:cs typeface="Verdana" panose="020B0604030504040204" pitchFamily="34" charset="0"/>
              </a:rPr>
              <a:t>Скрытые петли </a:t>
            </a:r>
            <a:r>
              <a:rPr lang="ru-RU" sz="1600" dirty="0" smtClean="0">
                <a:solidFill>
                  <a:srgbClr val="000000"/>
                </a:solidFill>
                <a:latin typeface="+mj-lt"/>
                <a:ea typeface="Verdana" panose="020B0604030504040204" pitchFamily="34" charset="0"/>
                <a:cs typeface="Verdana" panose="020B0604030504040204" pitchFamily="34" charset="0"/>
              </a:rPr>
              <a:t>(</a:t>
            </a:r>
            <a:r>
              <a:rPr lang="en-US" sz="1600" dirty="0" smtClean="0">
                <a:solidFill>
                  <a:srgbClr val="000000"/>
                </a:solidFill>
                <a:latin typeface="+mj-lt"/>
                <a:ea typeface="Verdana" panose="020B0604030504040204" pitchFamily="34" charset="0"/>
                <a:cs typeface="Verdana" panose="020B0604030504040204" pitchFamily="34" charset="0"/>
              </a:rPr>
              <a:t>7 </a:t>
            </a:r>
            <a:r>
              <a:rPr lang="ru-RU" sz="1600" dirty="0" smtClean="0">
                <a:solidFill>
                  <a:srgbClr val="000000"/>
                </a:solidFill>
                <a:latin typeface="+mj-lt"/>
                <a:ea typeface="Verdana" panose="020B0604030504040204" pitchFamily="34" charset="0"/>
                <a:cs typeface="Verdana" panose="020B0604030504040204" pitchFamily="34" charset="0"/>
              </a:rPr>
              <a:t>цветов)</a:t>
            </a:r>
            <a:endParaRPr lang="ru-RU" sz="1600" dirty="0">
              <a:solidFill>
                <a:srgbClr val="000000"/>
              </a:solidFill>
              <a:latin typeface="+mj-lt"/>
              <a:ea typeface="Verdana" panose="020B0604030504040204" pitchFamily="34" charset="0"/>
              <a:cs typeface="Verdana" panose="020B0604030504040204" pitchFamily="34" charset="0"/>
            </a:endParaRPr>
          </a:p>
          <a:p>
            <a:pPr marL="457200" indent="-457200">
              <a:lnSpc>
                <a:spcPct val="100000"/>
              </a:lnSpc>
              <a:buFontTx/>
              <a:buChar char="-"/>
            </a:pPr>
            <a:r>
              <a:rPr lang="ru-RU" sz="1600" dirty="0" smtClean="0">
                <a:solidFill>
                  <a:srgbClr val="000000"/>
                </a:solidFill>
                <a:latin typeface="+mj-lt"/>
                <a:ea typeface="Verdana" panose="020B0604030504040204" pitchFamily="34" charset="0"/>
                <a:cs typeface="Verdana" panose="020B0604030504040204" pitchFamily="34" charset="0"/>
              </a:rPr>
              <a:t>Накладные </a:t>
            </a:r>
            <a:r>
              <a:rPr lang="ru-RU" sz="1600" dirty="0">
                <a:solidFill>
                  <a:srgbClr val="000000"/>
                </a:solidFill>
                <a:latin typeface="+mj-lt"/>
                <a:ea typeface="Verdana" panose="020B0604030504040204" pitchFamily="34" charset="0"/>
                <a:cs typeface="Verdana" panose="020B0604030504040204" pitchFamily="34" charset="0"/>
              </a:rPr>
              <a:t>петли (5 цветов)</a:t>
            </a:r>
          </a:p>
          <a:p>
            <a:endParaRPr lang="ru-RU" dirty="0"/>
          </a:p>
        </p:txBody>
      </p:sp>
      <p:sp>
        <p:nvSpPr>
          <p:cNvPr id="4" name="Текст 3"/>
          <p:cNvSpPr>
            <a:spLocks noGrp="1"/>
          </p:cNvSpPr>
          <p:nvPr>
            <p:ph type="body" sz="quarter" idx="12"/>
          </p:nvPr>
        </p:nvSpPr>
        <p:spPr>
          <a:xfrm>
            <a:off x="635000" y="1534319"/>
            <a:ext cx="3117850" cy="357187"/>
          </a:xfrm>
        </p:spPr>
        <p:txBody>
          <a:bodyPr/>
          <a:lstStyle/>
          <a:p>
            <a:r>
              <a:rPr lang="ru-RU" u="none" dirty="0" smtClean="0">
                <a:solidFill>
                  <a:srgbClr val="000000"/>
                </a:solidFill>
              </a:rPr>
              <a:t>Преимущества</a:t>
            </a:r>
            <a:endParaRPr lang="ru-RU" u="none" dirty="0">
              <a:solidFill>
                <a:srgbClr val="000000"/>
              </a:solidFill>
            </a:endParaRPr>
          </a:p>
        </p:txBody>
      </p:sp>
    </p:spTree>
    <p:extLst>
      <p:ext uri="{BB962C8B-B14F-4D97-AF65-F5344CB8AC3E}">
        <p14:creationId xmlns:p14="http://schemas.microsoft.com/office/powerpoint/2010/main" val="11530417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smtClean="0"/>
              <a:t>Петли </a:t>
            </a:r>
            <a:r>
              <a:rPr lang="en-US" dirty="0" err="1" smtClean="0"/>
              <a:t>simonswerk</a:t>
            </a:r>
            <a:endParaRPr lang="ru-RU" dirty="0"/>
          </a:p>
        </p:txBody>
      </p:sp>
      <p:sp>
        <p:nvSpPr>
          <p:cNvPr id="4" name="Текст 3"/>
          <p:cNvSpPr>
            <a:spLocks noGrp="1"/>
          </p:cNvSpPr>
          <p:nvPr>
            <p:ph type="body" sz="quarter" idx="12"/>
          </p:nvPr>
        </p:nvSpPr>
        <p:spPr/>
        <p:txBody>
          <a:bodyPr/>
          <a:lstStyle/>
          <a:p>
            <a:r>
              <a:rPr lang="ru-RU" u="none" dirty="0" smtClean="0">
                <a:solidFill>
                  <a:srgbClr val="000000"/>
                </a:solidFill>
              </a:rPr>
              <a:t>Скрытые петли </a:t>
            </a:r>
            <a:r>
              <a:rPr lang="en-US" u="none" dirty="0" smtClean="0">
                <a:solidFill>
                  <a:srgbClr val="000000"/>
                </a:solidFill>
              </a:rPr>
              <a:t>TECTUS</a:t>
            </a:r>
            <a:endParaRPr lang="ru-RU" u="none" dirty="0">
              <a:solidFill>
                <a:srgbClr val="000000"/>
              </a:solidFill>
            </a:endParaRPr>
          </a:p>
        </p:txBody>
      </p:sp>
      <p:pic>
        <p:nvPicPr>
          <p:cNvPr id="3" name="Изображение 2" descr="TE_235_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0096" y="3153103"/>
            <a:ext cx="1154067" cy="2557518"/>
          </a:xfrm>
          <a:prstGeom prst="rect">
            <a:avLst/>
          </a:prstGeom>
        </p:spPr>
      </p:pic>
      <p:pic>
        <p:nvPicPr>
          <p:cNvPr id="5" name="Изображение 4" descr="TE_235_N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7373" y="2531242"/>
            <a:ext cx="1248921" cy="2767724"/>
          </a:xfrm>
          <a:prstGeom prst="rect">
            <a:avLst/>
          </a:prstGeom>
        </p:spPr>
      </p:pic>
      <p:pic>
        <p:nvPicPr>
          <p:cNvPr id="6" name="Изображение 5" descr="TE_235_SC.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5204" y="2942897"/>
            <a:ext cx="1248921" cy="2767724"/>
          </a:xfrm>
          <a:prstGeom prst="rect">
            <a:avLst/>
          </a:prstGeom>
        </p:spPr>
      </p:pic>
      <p:pic>
        <p:nvPicPr>
          <p:cNvPr id="7" name="Изображение 6" descr="TE_235-M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09625" y="2531242"/>
            <a:ext cx="1248921" cy="2767724"/>
          </a:xfrm>
          <a:prstGeom prst="rect">
            <a:avLst/>
          </a:prstGeom>
        </p:spPr>
      </p:pic>
      <p:pic>
        <p:nvPicPr>
          <p:cNvPr id="8" name="Изображение 7" descr="TE_235-NI.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90460" y="2976219"/>
            <a:ext cx="1233885" cy="2734402"/>
          </a:xfrm>
          <a:prstGeom prst="rect">
            <a:avLst/>
          </a:prstGeom>
        </p:spPr>
      </p:pic>
    </p:spTree>
    <p:extLst>
      <p:ext uri="{BB962C8B-B14F-4D97-AF65-F5344CB8AC3E}">
        <p14:creationId xmlns:p14="http://schemas.microsoft.com/office/powerpoint/2010/main" val="29551694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808435"/>
            <a:ext cx="8229600" cy="620794"/>
          </a:xfrm>
        </p:spPr>
        <p:txBody>
          <a:bodyPr/>
          <a:lstStyle/>
          <a:p>
            <a:r>
              <a:rPr lang="ru-RU" dirty="0" smtClean="0"/>
              <a:t>Петли </a:t>
            </a:r>
            <a:r>
              <a:rPr lang="en-US" dirty="0" err="1" smtClean="0"/>
              <a:t>simonswerk</a:t>
            </a:r>
            <a:endParaRPr lang="ru-RU" dirty="0"/>
          </a:p>
        </p:txBody>
      </p:sp>
      <p:sp>
        <p:nvSpPr>
          <p:cNvPr id="4" name="Текст 3"/>
          <p:cNvSpPr>
            <a:spLocks noGrp="1"/>
          </p:cNvSpPr>
          <p:nvPr>
            <p:ph type="body" sz="quarter" idx="12"/>
          </p:nvPr>
        </p:nvSpPr>
        <p:spPr>
          <a:xfrm>
            <a:off x="635000" y="1534319"/>
            <a:ext cx="3117850" cy="357187"/>
          </a:xfrm>
        </p:spPr>
        <p:txBody>
          <a:bodyPr/>
          <a:lstStyle/>
          <a:p>
            <a:r>
              <a:rPr lang="ru-RU" u="none" dirty="0" smtClean="0">
                <a:solidFill>
                  <a:srgbClr val="000000"/>
                </a:solidFill>
              </a:rPr>
              <a:t>Накладные петли </a:t>
            </a:r>
            <a:r>
              <a:rPr lang="en-US" u="none" dirty="0" smtClean="0">
                <a:solidFill>
                  <a:srgbClr val="000000"/>
                </a:solidFill>
              </a:rPr>
              <a:t>S24 01 </a:t>
            </a:r>
            <a:endParaRPr lang="ru-RU" u="none" dirty="0">
              <a:solidFill>
                <a:srgbClr val="000000"/>
              </a:solidFill>
            </a:endParaRPr>
          </a:p>
        </p:txBody>
      </p:sp>
      <p:pic>
        <p:nvPicPr>
          <p:cNvPr id="5" name="Изображение 4" descr="S_24_01_SC.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70130" y="2394172"/>
            <a:ext cx="1229636" cy="2282932"/>
          </a:xfrm>
          <a:prstGeom prst="rect">
            <a:avLst/>
          </a:prstGeom>
        </p:spPr>
      </p:pic>
      <p:pic>
        <p:nvPicPr>
          <p:cNvPr id="6" name="Изображение 5" descr="S_24_01-M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5723" y="3573517"/>
            <a:ext cx="1142622" cy="2121383"/>
          </a:xfrm>
          <a:prstGeom prst="rect">
            <a:avLst/>
          </a:prstGeom>
        </p:spPr>
      </p:pic>
      <p:pic>
        <p:nvPicPr>
          <p:cNvPr id="7" name="Изображение 6" descr="S_24_01_A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000" y="3573517"/>
            <a:ext cx="1143639" cy="2123272"/>
          </a:xfrm>
          <a:prstGeom prst="rect">
            <a:avLst/>
          </a:prstGeom>
        </p:spPr>
      </p:pic>
      <p:pic>
        <p:nvPicPr>
          <p:cNvPr id="8" name="Изображение 7" descr="S_24_01-CH.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77134" y="3573517"/>
            <a:ext cx="1143639" cy="2123272"/>
          </a:xfrm>
          <a:prstGeom prst="rect">
            <a:avLst/>
          </a:prstGeom>
        </p:spPr>
      </p:pic>
      <p:pic>
        <p:nvPicPr>
          <p:cNvPr id="9" name="Изображение 8" descr="S_24_01_N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10229" y="2394171"/>
            <a:ext cx="1229635" cy="2282932"/>
          </a:xfrm>
          <a:prstGeom prst="rect">
            <a:avLst/>
          </a:prstGeom>
        </p:spPr>
      </p:pic>
    </p:spTree>
    <p:extLst>
      <p:ext uri="{BB962C8B-B14F-4D97-AF65-F5344CB8AC3E}">
        <p14:creationId xmlns:p14="http://schemas.microsoft.com/office/powerpoint/2010/main" val="35084995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smtClean="0"/>
              <a:t>Петли </a:t>
            </a:r>
            <a:r>
              <a:rPr lang="en-US" dirty="0" err="1" smtClean="0"/>
              <a:t>simonswerk</a:t>
            </a:r>
            <a:endParaRPr lang="ru-RU" dirty="0"/>
          </a:p>
        </p:txBody>
      </p:sp>
      <p:sp>
        <p:nvSpPr>
          <p:cNvPr id="4" name="Текст 3"/>
          <p:cNvSpPr>
            <a:spLocks noGrp="1"/>
          </p:cNvSpPr>
          <p:nvPr>
            <p:ph type="body" sz="quarter" idx="12"/>
          </p:nvPr>
        </p:nvSpPr>
        <p:spPr/>
        <p:txBody>
          <a:bodyPr/>
          <a:lstStyle/>
          <a:p>
            <a:r>
              <a:rPr lang="ru-RU" dirty="0" smtClean="0">
                <a:solidFill>
                  <a:srgbClr val="000000"/>
                </a:solidFill>
              </a:rPr>
              <a:t>Накладные петли </a:t>
            </a:r>
            <a:r>
              <a:rPr lang="en-US" dirty="0" smtClean="0">
                <a:solidFill>
                  <a:srgbClr val="000000"/>
                </a:solidFill>
              </a:rPr>
              <a:t>S24 02 </a:t>
            </a:r>
            <a:endParaRPr lang="ru-RU" dirty="0">
              <a:solidFill>
                <a:srgbClr val="000000"/>
              </a:solidFill>
            </a:endParaRPr>
          </a:p>
        </p:txBody>
      </p:sp>
      <p:pic>
        <p:nvPicPr>
          <p:cNvPr id="3" name="Изображение 2" descr="S24-02_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172" y="3266966"/>
            <a:ext cx="1413553" cy="2548757"/>
          </a:xfrm>
          <a:prstGeom prst="rect">
            <a:avLst/>
          </a:prstGeom>
        </p:spPr>
      </p:pic>
      <p:pic>
        <p:nvPicPr>
          <p:cNvPr id="5" name="Изображение 4" descr="S24-02_M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6536" y="2855311"/>
            <a:ext cx="1330975" cy="2399862"/>
          </a:xfrm>
          <a:prstGeom prst="rect">
            <a:avLst/>
          </a:prstGeom>
        </p:spPr>
      </p:pic>
      <p:pic>
        <p:nvPicPr>
          <p:cNvPr id="6" name="Изображение 5" descr="S24-02_N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9778" y="3365862"/>
            <a:ext cx="1358705" cy="2449861"/>
          </a:xfrm>
          <a:prstGeom prst="rect">
            <a:avLst/>
          </a:prstGeom>
        </p:spPr>
      </p:pic>
      <p:pic>
        <p:nvPicPr>
          <p:cNvPr id="7" name="Изображение 6" descr="S24-02_SC.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30276" y="2855311"/>
            <a:ext cx="1423240" cy="2566222"/>
          </a:xfrm>
          <a:prstGeom prst="rect">
            <a:avLst/>
          </a:prstGeom>
        </p:spPr>
      </p:pic>
    </p:spTree>
    <p:extLst>
      <p:ext uri="{BB962C8B-B14F-4D97-AF65-F5344CB8AC3E}">
        <p14:creationId xmlns:p14="http://schemas.microsoft.com/office/powerpoint/2010/main" val="9525339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770474"/>
            <a:ext cx="8229600" cy="620794"/>
          </a:xfrm>
        </p:spPr>
        <p:txBody>
          <a:bodyPr/>
          <a:lstStyle/>
          <a:p>
            <a:r>
              <a:rPr lang="ru-RU" dirty="0" smtClean="0"/>
              <a:t>Замки</a:t>
            </a:r>
            <a:r>
              <a:rPr lang="en-US" dirty="0" smtClean="0"/>
              <a:t> </a:t>
            </a:r>
            <a:r>
              <a:rPr lang="en-US" dirty="0" err="1" smtClean="0"/>
              <a:t>agb</a:t>
            </a:r>
            <a:endParaRPr lang="ru-RU" dirty="0"/>
          </a:p>
        </p:txBody>
      </p:sp>
      <p:pic>
        <p:nvPicPr>
          <p:cNvPr id="6" name="Изображение 5" descr="A9Rme1ea_o4wp8j_5as.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5893" y="3621753"/>
            <a:ext cx="2495534" cy="2495534"/>
          </a:xfrm>
          <a:prstGeom prst="rect">
            <a:avLst/>
          </a:prstGeom>
        </p:spPr>
      </p:pic>
      <p:pic>
        <p:nvPicPr>
          <p:cNvPr id="7" name="Изображение 6" descr="A9Rwxsvu7_o4wp8d_5a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4496" y="3621753"/>
            <a:ext cx="2495535" cy="2495535"/>
          </a:xfrm>
          <a:prstGeom prst="rect">
            <a:avLst/>
          </a:prstGeom>
        </p:spPr>
      </p:pic>
      <p:sp>
        <p:nvSpPr>
          <p:cNvPr id="3" name="Прямоугольник 2"/>
          <p:cNvSpPr/>
          <p:nvPr/>
        </p:nvSpPr>
        <p:spPr>
          <a:xfrm>
            <a:off x="705865" y="1604401"/>
            <a:ext cx="8997631" cy="1815882"/>
          </a:xfrm>
          <a:prstGeom prst="rect">
            <a:avLst/>
          </a:prstGeom>
        </p:spPr>
        <p:txBody>
          <a:bodyPr wrap="square">
            <a:spAutoFit/>
          </a:bodyPr>
          <a:lstStyle/>
          <a:p>
            <a:r>
              <a:rPr lang="ru-RU" sz="1600" b="1" dirty="0">
                <a:solidFill>
                  <a:schemeClr val="accent6"/>
                </a:solidFill>
                <a:latin typeface="+mj-lt"/>
                <a:ea typeface="Verdana" panose="020B0604030504040204" pitchFamily="34" charset="0"/>
                <a:cs typeface="Verdana" panose="020B0604030504040204" pitchFamily="34" charset="0"/>
              </a:rPr>
              <a:t>Итальянские замки </a:t>
            </a:r>
            <a:r>
              <a:rPr lang="en-US" sz="1600" b="1" dirty="0" smtClean="0">
                <a:solidFill>
                  <a:schemeClr val="accent6"/>
                </a:solidFill>
                <a:latin typeface="+mj-lt"/>
                <a:ea typeface="Verdana" panose="020B0604030504040204" pitchFamily="34" charset="0"/>
                <a:cs typeface="Verdana" panose="020B0604030504040204" pitchFamily="34" charset="0"/>
              </a:rPr>
              <a:t>AGB</a:t>
            </a:r>
            <a:r>
              <a:rPr lang="ru-RU" sz="1600" b="1" dirty="0" smtClean="0">
                <a:solidFill>
                  <a:schemeClr val="accent6"/>
                </a:solidFill>
                <a:latin typeface="+mj-lt"/>
                <a:ea typeface="Verdana" panose="020B0604030504040204" pitchFamily="34" charset="0"/>
                <a:cs typeface="Verdana" panose="020B0604030504040204" pitchFamily="34" charset="0"/>
              </a:rPr>
              <a:t/>
            </a:r>
            <a:br>
              <a:rPr lang="ru-RU" sz="1600" b="1" dirty="0" smtClean="0">
                <a:solidFill>
                  <a:schemeClr val="accent6"/>
                </a:solidFill>
                <a:latin typeface="+mj-lt"/>
                <a:ea typeface="Verdana" panose="020B0604030504040204" pitchFamily="34" charset="0"/>
                <a:cs typeface="Verdana" panose="020B0604030504040204" pitchFamily="34" charset="0"/>
              </a:rPr>
            </a:br>
            <a:endParaRPr lang="ru-RU" sz="1600" b="1" dirty="0">
              <a:solidFill>
                <a:schemeClr val="accent6"/>
              </a:solidFill>
              <a:latin typeface="+mj-lt"/>
              <a:ea typeface="Verdana" panose="020B0604030504040204" pitchFamily="34" charset="0"/>
              <a:cs typeface="Verdana" panose="020B0604030504040204" pitchFamily="34" charset="0"/>
            </a:endParaRPr>
          </a:p>
          <a:p>
            <a:pPr marL="457200" indent="-457200">
              <a:buFontTx/>
              <a:buChar char="-"/>
            </a:pPr>
            <a:r>
              <a:rPr lang="ru-RU" sz="1600" dirty="0">
                <a:solidFill>
                  <a:schemeClr val="accent6"/>
                </a:solidFill>
                <a:latin typeface="+mj-lt"/>
                <a:ea typeface="Verdana" panose="020B0604030504040204" pitchFamily="34" charset="0"/>
                <a:cs typeface="Verdana" panose="020B0604030504040204" pitchFamily="34" charset="0"/>
              </a:rPr>
              <a:t>Универсальное </a:t>
            </a:r>
            <a:r>
              <a:rPr lang="ru-RU" sz="1600" dirty="0" smtClean="0">
                <a:solidFill>
                  <a:schemeClr val="accent6"/>
                </a:solidFill>
                <a:latin typeface="+mj-lt"/>
                <a:ea typeface="Verdana" panose="020B0604030504040204" pitchFamily="34" charset="0"/>
                <a:cs typeface="Verdana" panose="020B0604030504040204" pitchFamily="34" charset="0"/>
              </a:rPr>
              <a:t>открывание</a:t>
            </a:r>
            <a:br>
              <a:rPr lang="ru-RU" sz="1600" dirty="0" smtClean="0">
                <a:solidFill>
                  <a:schemeClr val="accent6"/>
                </a:solidFill>
                <a:latin typeface="+mj-lt"/>
                <a:ea typeface="Verdana" panose="020B0604030504040204" pitchFamily="34" charset="0"/>
                <a:cs typeface="Verdana" panose="020B0604030504040204" pitchFamily="34" charset="0"/>
              </a:rPr>
            </a:br>
            <a:endParaRPr lang="ru-RU" sz="1600" dirty="0">
              <a:solidFill>
                <a:schemeClr val="accent6"/>
              </a:solidFill>
              <a:latin typeface="+mj-lt"/>
              <a:ea typeface="Verdana" panose="020B0604030504040204" pitchFamily="34" charset="0"/>
              <a:cs typeface="Verdana" panose="020B0604030504040204" pitchFamily="34" charset="0"/>
            </a:endParaRPr>
          </a:p>
          <a:p>
            <a:pPr marL="457200" indent="-457200">
              <a:buFontTx/>
              <a:buChar char="-"/>
            </a:pPr>
            <a:r>
              <a:rPr lang="ru-RU" sz="1600" dirty="0">
                <a:solidFill>
                  <a:schemeClr val="accent6"/>
                </a:solidFill>
                <a:latin typeface="+mj-lt"/>
                <a:ea typeface="Verdana" panose="020B0604030504040204" pitchFamily="34" charset="0"/>
                <a:cs typeface="Verdana" panose="020B0604030504040204" pitchFamily="34" charset="0"/>
              </a:rPr>
              <a:t>2 типа исполнения (матовый хром и матовая латунь</a:t>
            </a:r>
            <a:r>
              <a:rPr lang="ru-RU" sz="1600" dirty="0" smtClean="0">
                <a:solidFill>
                  <a:schemeClr val="accent6"/>
                </a:solidFill>
                <a:latin typeface="+mj-lt"/>
                <a:ea typeface="Verdana" panose="020B0604030504040204" pitchFamily="34" charset="0"/>
                <a:cs typeface="Verdana" panose="020B0604030504040204" pitchFamily="34" charset="0"/>
              </a:rPr>
              <a:t>)</a:t>
            </a:r>
            <a:br>
              <a:rPr lang="ru-RU" sz="1600" dirty="0" smtClean="0">
                <a:solidFill>
                  <a:schemeClr val="accent6"/>
                </a:solidFill>
                <a:latin typeface="+mj-lt"/>
                <a:ea typeface="Verdana" panose="020B0604030504040204" pitchFamily="34" charset="0"/>
                <a:cs typeface="Verdana" panose="020B0604030504040204" pitchFamily="34" charset="0"/>
              </a:rPr>
            </a:br>
            <a:endParaRPr lang="ru-RU" sz="1600" dirty="0">
              <a:solidFill>
                <a:schemeClr val="accent6"/>
              </a:solidFill>
              <a:latin typeface="+mj-lt"/>
              <a:ea typeface="Verdana" panose="020B0604030504040204" pitchFamily="34" charset="0"/>
              <a:cs typeface="Verdana" panose="020B0604030504040204" pitchFamily="34" charset="0"/>
            </a:endParaRPr>
          </a:p>
          <a:p>
            <a:pPr marL="457200" indent="-457200">
              <a:buFontTx/>
              <a:buChar char="-"/>
            </a:pPr>
            <a:r>
              <a:rPr lang="ru-RU" sz="1600" dirty="0">
                <a:solidFill>
                  <a:schemeClr val="accent6"/>
                </a:solidFill>
                <a:latin typeface="+mj-lt"/>
                <a:ea typeface="Verdana" panose="020B0604030504040204" pitchFamily="34" charset="0"/>
                <a:cs typeface="Verdana" panose="020B0604030504040204" pitchFamily="34" charset="0"/>
              </a:rPr>
              <a:t>Модификации под личинку замка или под защелку </a:t>
            </a:r>
            <a:r>
              <a:rPr lang="en-US" sz="1600" dirty="0">
                <a:solidFill>
                  <a:schemeClr val="accent6"/>
                </a:solidFill>
                <a:latin typeface="+mj-lt"/>
                <a:ea typeface="Verdana" panose="020B0604030504040204" pitchFamily="34" charset="0"/>
                <a:cs typeface="Verdana" panose="020B0604030504040204" pitchFamily="34" charset="0"/>
              </a:rPr>
              <a:t>WC</a:t>
            </a:r>
            <a:endParaRPr lang="ru-RU" sz="1600" dirty="0">
              <a:solidFill>
                <a:schemeClr val="accent6"/>
              </a:solidFill>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81740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PVC </a:t>
            </a:r>
            <a:r>
              <a:rPr lang="ru-RU" dirty="0" err="1" smtClean="0"/>
              <a:t>Погонаж</a:t>
            </a:r>
            <a:endParaRPr lang="ru-RU" dirty="0"/>
          </a:p>
        </p:txBody>
      </p:sp>
      <p:sp>
        <p:nvSpPr>
          <p:cNvPr id="3" name="Текст 2"/>
          <p:cNvSpPr>
            <a:spLocks noGrp="1"/>
          </p:cNvSpPr>
          <p:nvPr>
            <p:ph type="body" sz="quarter" idx="11"/>
          </p:nvPr>
        </p:nvSpPr>
        <p:spPr>
          <a:xfrm>
            <a:off x="635000" y="2314222"/>
            <a:ext cx="7778750" cy="3616678"/>
          </a:xfrm>
        </p:spPr>
        <p:txBody>
          <a:bodyPr/>
          <a:lstStyle/>
          <a:p>
            <a:pPr marL="285750" indent="-285750">
              <a:buFont typeface="Arial"/>
              <a:buChar char="•"/>
            </a:pPr>
            <a:r>
              <a:rPr lang="ru-RU" dirty="0" smtClean="0">
                <a:solidFill>
                  <a:srgbClr val="000000"/>
                </a:solidFill>
              </a:rPr>
              <a:t>Не подвержен воздействию влаги</a:t>
            </a:r>
          </a:p>
          <a:p>
            <a:pPr marL="285750" indent="-285750">
              <a:buFont typeface="Arial"/>
              <a:buChar char="•"/>
            </a:pPr>
            <a:r>
              <a:rPr lang="ru-RU" dirty="0" smtClean="0">
                <a:solidFill>
                  <a:srgbClr val="000000"/>
                </a:solidFill>
              </a:rPr>
              <a:t>Скрывает неровности стен</a:t>
            </a:r>
          </a:p>
          <a:p>
            <a:pPr marL="285750" indent="-285750">
              <a:buFont typeface="Arial"/>
              <a:buChar char="•"/>
            </a:pPr>
            <a:r>
              <a:rPr lang="ru-RU" dirty="0" smtClean="0">
                <a:solidFill>
                  <a:srgbClr val="000000"/>
                </a:solidFill>
              </a:rPr>
              <a:t>Обеспечивает прочность</a:t>
            </a:r>
          </a:p>
          <a:p>
            <a:pPr marL="285750" indent="-285750">
              <a:buFont typeface="Arial"/>
              <a:buChar char="•"/>
            </a:pPr>
            <a:r>
              <a:rPr lang="ru-RU" dirty="0" smtClean="0">
                <a:solidFill>
                  <a:srgbClr val="000000"/>
                </a:solidFill>
              </a:rPr>
              <a:t>Абсолютно не токсичный (из </a:t>
            </a:r>
            <a:r>
              <a:rPr lang="en-US" dirty="0" smtClean="0">
                <a:solidFill>
                  <a:srgbClr val="000000"/>
                </a:solidFill>
              </a:rPr>
              <a:t>PVC </a:t>
            </a:r>
            <a:r>
              <a:rPr lang="ru-RU" dirty="0" smtClean="0">
                <a:solidFill>
                  <a:srgbClr val="000000"/>
                </a:solidFill>
              </a:rPr>
              <a:t>делаются водопроводные трубы)</a:t>
            </a:r>
          </a:p>
          <a:p>
            <a:r>
              <a:rPr lang="ru-RU" dirty="0" smtClean="0">
                <a:solidFill>
                  <a:srgbClr val="000000"/>
                </a:solidFill>
              </a:rPr>
              <a:t/>
            </a:r>
            <a:br>
              <a:rPr lang="ru-RU" dirty="0" smtClean="0">
                <a:solidFill>
                  <a:srgbClr val="000000"/>
                </a:solidFill>
              </a:rPr>
            </a:br>
            <a:r>
              <a:rPr lang="ru-RU" dirty="0" smtClean="0">
                <a:solidFill>
                  <a:srgbClr val="000000"/>
                </a:solidFill>
              </a:rPr>
              <a:t>Телескопический </a:t>
            </a:r>
            <a:r>
              <a:rPr lang="ru-RU" dirty="0" err="1" smtClean="0">
                <a:solidFill>
                  <a:srgbClr val="000000"/>
                </a:solidFill>
              </a:rPr>
              <a:t>погонаж</a:t>
            </a:r>
            <a:r>
              <a:rPr lang="ru-RU" dirty="0" smtClean="0">
                <a:solidFill>
                  <a:srgbClr val="000000"/>
                </a:solidFill>
              </a:rPr>
              <a:t> </a:t>
            </a:r>
            <a:br>
              <a:rPr lang="ru-RU" dirty="0" smtClean="0">
                <a:solidFill>
                  <a:srgbClr val="000000"/>
                </a:solidFill>
              </a:rPr>
            </a:br>
            <a:endParaRPr lang="ru-RU" dirty="0" smtClean="0">
              <a:solidFill>
                <a:srgbClr val="000000"/>
              </a:solidFill>
            </a:endParaRPr>
          </a:p>
          <a:p>
            <a:pPr marL="285750" indent="-285750">
              <a:buFont typeface="Arial"/>
              <a:buChar char="•"/>
            </a:pPr>
            <a:r>
              <a:rPr lang="ru-RU" dirty="0" smtClean="0">
                <a:solidFill>
                  <a:srgbClr val="000000"/>
                </a:solidFill>
              </a:rPr>
              <a:t>Возможность многократной переустановки</a:t>
            </a:r>
          </a:p>
          <a:p>
            <a:pPr marL="285750" indent="-285750">
              <a:buFont typeface="Arial"/>
              <a:buChar char="•"/>
            </a:pPr>
            <a:r>
              <a:rPr lang="ru-RU" dirty="0" smtClean="0">
                <a:solidFill>
                  <a:srgbClr val="000000"/>
                </a:solidFill>
              </a:rPr>
              <a:t>Позволяет перекрыть проем глубиной до 126 мм без доборов</a:t>
            </a:r>
          </a:p>
          <a:p>
            <a:pPr marL="285750" indent="-285750">
              <a:buFont typeface="Arial"/>
              <a:buChar char="•"/>
            </a:pPr>
            <a:r>
              <a:rPr lang="ru-RU" dirty="0" smtClean="0">
                <a:solidFill>
                  <a:srgbClr val="000000"/>
                </a:solidFill>
              </a:rPr>
              <a:t>Безупречный внешний вид</a:t>
            </a:r>
            <a:endParaRPr lang="ru-RU" dirty="0">
              <a:solidFill>
                <a:srgbClr val="000000"/>
              </a:solidFill>
            </a:endParaRPr>
          </a:p>
        </p:txBody>
      </p:sp>
    </p:spTree>
    <p:extLst>
      <p:ext uri="{BB962C8B-B14F-4D97-AF65-F5344CB8AC3E}">
        <p14:creationId xmlns:p14="http://schemas.microsoft.com/office/powerpoint/2010/main" val="19555565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761594"/>
            <a:ext cx="8229600" cy="620794"/>
          </a:xfrm>
        </p:spPr>
        <p:txBody>
          <a:bodyPr/>
          <a:lstStyle/>
          <a:p>
            <a:r>
              <a:rPr lang="ru-RU" dirty="0" smtClean="0"/>
              <a:t>плинтус</a:t>
            </a:r>
            <a:endParaRPr lang="ru-RU" dirty="0"/>
          </a:p>
        </p:txBody>
      </p:sp>
      <p:sp>
        <p:nvSpPr>
          <p:cNvPr id="3" name="Текст 2"/>
          <p:cNvSpPr>
            <a:spLocks noGrp="1"/>
          </p:cNvSpPr>
          <p:nvPr>
            <p:ph type="body" sz="quarter" idx="11"/>
          </p:nvPr>
        </p:nvSpPr>
        <p:spPr>
          <a:xfrm>
            <a:off x="635000" y="1395974"/>
            <a:ext cx="4924445" cy="3892550"/>
          </a:xfrm>
        </p:spPr>
        <p:txBody>
          <a:bodyPr/>
          <a:lstStyle/>
          <a:p>
            <a:r>
              <a:rPr lang="ru-RU" sz="1400" dirty="0">
                <a:solidFill>
                  <a:srgbClr val="000000"/>
                </a:solidFill>
                <a:latin typeface="+mn-lt"/>
                <a:cs typeface="Georgia"/>
              </a:rPr>
              <a:t>Уникальный плинтус, выполненный </a:t>
            </a:r>
            <a:r>
              <a:rPr lang="ru-RU" sz="1400" dirty="0" smtClean="0">
                <a:solidFill>
                  <a:srgbClr val="000000"/>
                </a:solidFill>
                <a:latin typeface="+mn-lt"/>
                <a:cs typeface="Georgia"/>
              </a:rPr>
              <a:t>из </a:t>
            </a:r>
            <a:r>
              <a:rPr lang="ru-RU" sz="1400" dirty="0">
                <a:solidFill>
                  <a:srgbClr val="000000"/>
                </a:solidFill>
                <a:latin typeface="+mn-lt"/>
                <a:cs typeface="Georgia"/>
              </a:rPr>
              <a:t>вспененного PVC. </a:t>
            </a:r>
            <a:r>
              <a:rPr lang="ru-RU" sz="1400" dirty="0" smtClean="0">
                <a:solidFill>
                  <a:srgbClr val="000000"/>
                </a:solidFill>
                <a:latin typeface="+mn-lt"/>
                <a:cs typeface="Georgia"/>
              </a:rPr>
              <a:t>Такой плинтус имеет </a:t>
            </a:r>
            <a:r>
              <a:rPr lang="ru-RU" sz="1400" dirty="0">
                <a:solidFill>
                  <a:srgbClr val="000000"/>
                </a:solidFill>
                <a:latin typeface="+mn-lt"/>
                <a:cs typeface="Georgia"/>
              </a:rPr>
              <a:t>значительные преимущества по отношению к плинтусам из других материалов</a:t>
            </a:r>
            <a:r>
              <a:rPr lang="ru-RU" sz="1400" dirty="0" smtClean="0">
                <a:solidFill>
                  <a:srgbClr val="000000"/>
                </a:solidFill>
                <a:latin typeface="+mn-lt"/>
                <a:cs typeface="Georgia"/>
              </a:rPr>
              <a:t>:</a:t>
            </a:r>
            <a:br>
              <a:rPr lang="ru-RU" sz="1400" dirty="0" smtClean="0">
                <a:solidFill>
                  <a:srgbClr val="000000"/>
                </a:solidFill>
                <a:latin typeface="+mn-lt"/>
                <a:cs typeface="Georgia"/>
              </a:rPr>
            </a:br>
            <a:endParaRPr lang="ru-RU" sz="1600" dirty="0">
              <a:solidFill>
                <a:srgbClr val="000000"/>
              </a:solidFill>
              <a:latin typeface="+mn-lt"/>
              <a:cs typeface="Georgia"/>
            </a:endParaRPr>
          </a:p>
          <a:p>
            <a:pPr marL="285750" indent="-285750">
              <a:buFont typeface="Arial"/>
              <a:buChar char="•"/>
            </a:pPr>
            <a:r>
              <a:rPr lang="ru-RU" sz="1600" dirty="0">
                <a:solidFill>
                  <a:srgbClr val="000000"/>
                </a:solidFill>
                <a:latin typeface="+mn-lt"/>
                <a:cs typeface="Georgia"/>
              </a:rPr>
              <a:t>Не </a:t>
            </a:r>
            <a:r>
              <a:rPr lang="ru-RU" sz="1600" dirty="0" smtClean="0">
                <a:solidFill>
                  <a:srgbClr val="000000"/>
                </a:solidFill>
                <a:latin typeface="+mn-lt"/>
                <a:cs typeface="Georgia"/>
              </a:rPr>
              <a:t>подвержен воздействию влаги</a:t>
            </a:r>
            <a:r>
              <a:rPr lang="ru-RU" sz="1600" dirty="0">
                <a:solidFill>
                  <a:srgbClr val="000000"/>
                </a:solidFill>
                <a:latin typeface="+mn-lt"/>
                <a:cs typeface="Georgia"/>
              </a:rPr>
              <a:t>, даже, если его залить водой.</a:t>
            </a:r>
          </a:p>
          <a:p>
            <a:pPr marL="285750" indent="-285750">
              <a:buFont typeface="Arial"/>
              <a:buChar char="•"/>
            </a:pPr>
            <a:r>
              <a:rPr lang="ru-RU" sz="1600" dirty="0">
                <a:solidFill>
                  <a:srgbClr val="000000"/>
                </a:solidFill>
                <a:latin typeface="+mn-lt"/>
                <a:cs typeface="Georgia"/>
              </a:rPr>
              <a:t>Устойчив к ультрафиолетовому излучению и, как следствие, к выгоранию.</a:t>
            </a:r>
          </a:p>
          <a:p>
            <a:pPr marL="285750" indent="-285750">
              <a:buFont typeface="Arial"/>
              <a:buChar char="•"/>
            </a:pPr>
            <a:r>
              <a:rPr lang="ru-RU" sz="1600" dirty="0">
                <a:solidFill>
                  <a:srgbClr val="000000"/>
                </a:solidFill>
                <a:latin typeface="+mn-lt"/>
                <a:cs typeface="Georgia"/>
              </a:rPr>
              <a:t>Не меняет своего качества даже при высоких температурных перепадах.</a:t>
            </a:r>
          </a:p>
          <a:p>
            <a:pPr marL="285750" indent="-285750">
              <a:buFont typeface="Arial"/>
              <a:buChar char="•"/>
            </a:pPr>
            <a:r>
              <a:rPr lang="ru-RU" sz="1600" dirty="0">
                <a:solidFill>
                  <a:srgbClr val="000000"/>
                </a:solidFill>
                <a:latin typeface="+mn-lt"/>
                <a:cs typeface="Georgia"/>
              </a:rPr>
              <a:t>Не требует особого ухода или подкрашивания.</a:t>
            </a:r>
          </a:p>
          <a:p>
            <a:pPr marL="285750" indent="-285750">
              <a:buFont typeface="Arial"/>
              <a:buChar char="•"/>
            </a:pPr>
            <a:r>
              <a:rPr lang="ru-RU" sz="1600" dirty="0">
                <a:solidFill>
                  <a:srgbClr val="000000"/>
                </a:solidFill>
                <a:latin typeface="+mn-lt"/>
                <a:cs typeface="Georgia"/>
              </a:rPr>
              <a:t>Устойчив к ударам, совершенно не подвержен сколам или царапинам.</a:t>
            </a:r>
          </a:p>
          <a:p>
            <a:pPr marL="285750" indent="-285750">
              <a:buFont typeface="Arial"/>
              <a:buChar char="•"/>
            </a:pPr>
            <a:r>
              <a:rPr lang="ru-RU" sz="1600" dirty="0">
                <a:solidFill>
                  <a:srgbClr val="000000"/>
                </a:solidFill>
                <a:latin typeface="+mn-lt"/>
                <a:cs typeface="Georgia"/>
              </a:rPr>
              <a:t>Имеет </a:t>
            </a:r>
            <a:r>
              <a:rPr lang="ru-RU" sz="1600" dirty="0" smtClean="0">
                <a:solidFill>
                  <a:srgbClr val="000000"/>
                </a:solidFill>
                <a:latin typeface="+mn-lt"/>
                <a:cs typeface="Georgia"/>
              </a:rPr>
              <a:t>специальный паз </a:t>
            </a:r>
            <a:r>
              <a:rPr lang="ru-RU" sz="1600" dirty="0">
                <a:solidFill>
                  <a:srgbClr val="000000"/>
                </a:solidFill>
                <a:latin typeface="+mn-lt"/>
                <a:cs typeface="Georgia"/>
              </a:rPr>
              <a:t>под кабель, </a:t>
            </a:r>
            <a:r>
              <a:rPr lang="ru-RU" sz="1600" dirty="0" smtClean="0">
                <a:solidFill>
                  <a:srgbClr val="000000"/>
                </a:solidFill>
                <a:latin typeface="+mn-lt"/>
                <a:cs typeface="Georgia"/>
              </a:rPr>
              <a:t>который не меняет </a:t>
            </a:r>
            <a:r>
              <a:rPr lang="ru-RU" sz="1600" dirty="0">
                <a:solidFill>
                  <a:srgbClr val="000000"/>
                </a:solidFill>
                <a:latin typeface="+mn-lt"/>
                <a:cs typeface="Georgia"/>
              </a:rPr>
              <a:t>форму плинтуса.</a:t>
            </a:r>
          </a:p>
          <a:p>
            <a:pPr marL="285750" indent="-285750">
              <a:buFont typeface="Arial"/>
              <a:buChar char="•"/>
            </a:pPr>
            <a:r>
              <a:rPr lang="ru-RU" sz="1600" dirty="0">
                <a:solidFill>
                  <a:srgbClr val="000000"/>
                </a:solidFill>
                <a:latin typeface="+mn-lt"/>
                <a:cs typeface="Georgia"/>
              </a:rPr>
              <a:t>Может быть выполнен абсолютно во всех </a:t>
            </a:r>
            <a:r>
              <a:rPr lang="ru-RU" sz="1600" dirty="0" smtClean="0">
                <a:solidFill>
                  <a:srgbClr val="000000"/>
                </a:solidFill>
                <a:latin typeface="+mn-lt"/>
                <a:cs typeface="Georgia"/>
              </a:rPr>
              <a:t>облицовках </a:t>
            </a:r>
            <a:r>
              <a:rPr lang="en-US" sz="1600" dirty="0" smtClean="0">
                <a:solidFill>
                  <a:srgbClr val="000000"/>
                </a:solidFill>
                <a:latin typeface="+mn-lt"/>
                <a:cs typeface="Georgia"/>
              </a:rPr>
              <a:t>Sofia </a:t>
            </a:r>
          </a:p>
          <a:p>
            <a:pPr marL="285750" indent="-285750">
              <a:buFont typeface="Arial"/>
              <a:buChar char="•"/>
            </a:pPr>
            <a:r>
              <a:rPr lang="ru-RU" sz="1600" dirty="0" smtClean="0">
                <a:solidFill>
                  <a:srgbClr val="000000"/>
                </a:solidFill>
                <a:latin typeface="+mn-lt"/>
                <a:ea typeface="Verdana" panose="020B0604030504040204" pitchFamily="34" charset="0"/>
                <a:cs typeface="Georgia"/>
              </a:rPr>
              <a:t>Выполняется в размерах 60, 80 и 120 мм высотой</a:t>
            </a:r>
            <a:endParaRPr lang="ru-RU" sz="1600" dirty="0">
              <a:solidFill>
                <a:srgbClr val="000000"/>
              </a:solidFill>
              <a:latin typeface="+mn-lt"/>
              <a:ea typeface="Verdana" panose="020B0604030504040204" pitchFamily="34" charset="0"/>
              <a:cs typeface="Georgia"/>
            </a:endParaRPr>
          </a:p>
          <a:p>
            <a:endParaRPr lang="ru-RU" sz="1600" dirty="0">
              <a:solidFill>
                <a:srgbClr val="000000"/>
              </a:solidFill>
              <a:latin typeface="+mn-lt"/>
            </a:endParaRPr>
          </a:p>
        </p:txBody>
      </p:sp>
      <p:pic>
        <p:nvPicPr>
          <p:cNvPr id="4" name="Изображение 3" descr="12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55964" y="2226589"/>
            <a:ext cx="2915740" cy="3878817"/>
          </a:xfrm>
          <a:prstGeom prst="rect">
            <a:avLst/>
          </a:prstGeom>
        </p:spPr>
      </p:pic>
    </p:spTree>
    <p:extLst>
      <p:ext uri="{BB962C8B-B14F-4D97-AF65-F5344CB8AC3E}">
        <p14:creationId xmlns:p14="http://schemas.microsoft.com/office/powerpoint/2010/main" val="2030671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smtClean="0"/>
              <a:t>Инновации</a:t>
            </a:r>
            <a:endParaRPr lang="ru-RU" dirty="0"/>
          </a:p>
        </p:txBody>
      </p:sp>
      <p:sp>
        <p:nvSpPr>
          <p:cNvPr id="3" name="Текст 2"/>
          <p:cNvSpPr>
            <a:spLocks noGrp="1"/>
          </p:cNvSpPr>
          <p:nvPr>
            <p:ph type="body" sz="quarter" idx="11"/>
          </p:nvPr>
        </p:nvSpPr>
        <p:spPr>
          <a:xfrm>
            <a:off x="619124" y="1604401"/>
            <a:ext cx="7778750" cy="3892550"/>
          </a:xfrm>
        </p:spPr>
        <p:txBody>
          <a:bodyPr/>
          <a:lstStyle/>
          <a:p>
            <a:endParaRPr lang="ru-RU" dirty="0">
              <a:solidFill>
                <a:srgbClr val="000000"/>
              </a:solidFill>
            </a:endParaRPr>
          </a:p>
          <a:p>
            <a:pPr marL="285750" indent="-285750">
              <a:buFont typeface="Arial"/>
              <a:buChar char="•"/>
            </a:pPr>
            <a:r>
              <a:rPr lang="ru-RU" dirty="0" smtClean="0">
                <a:solidFill>
                  <a:srgbClr val="000000"/>
                </a:solidFill>
              </a:rPr>
              <a:t>Постоянные ноу-</a:t>
            </a:r>
            <a:r>
              <a:rPr lang="ru-RU" dirty="0">
                <a:solidFill>
                  <a:srgbClr val="000000"/>
                </a:solidFill>
              </a:rPr>
              <a:t>хау и </a:t>
            </a:r>
            <a:r>
              <a:rPr lang="ru-RU" dirty="0" smtClean="0">
                <a:solidFill>
                  <a:srgbClr val="000000"/>
                </a:solidFill>
              </a:rPr>
              <a:t>большое разнообразие систем открывания.</a:t>
            </a:r>
            <a:br>
              <a:rPr lang="ru-RU" dirty="0" smtClean="0">
                <a:solidFill>
                  <a:srgbClr val="000000"/>
                </a:solidFill>
              </a:rPr>
            </a:br>
            <a:r>
              <a:rPr lang="ru-RU" dirty="0" smtClean="0">
                <a:solidFill>
                  <a:srgbClr val="000000"/>
                </a:solidFill>
              </a:rPr>
              <a:t>Все разработки запатентованы.</a:t>
            </a:r>
            <a:br>
              <a:rPr lang="ru-RU" dirty="0" smtClean="0">
                <a:solidFill>
                  <a:srgbClr val="000000"/>
                </a:solidFill>
              </a:rPr>
            </a:br>
            <a:endParaRPr lang="ru-RU" dirty="0">
              <a:solidFill>
                <a:srgbClr val="000000"/>
              </a:solidFill>
            </a:endParaRPr>
          </a:p>
          <a:p>
            <a:pPr marL="285750" indent="-285750">
              <a:buFont typeface="Arial"/>
              <a:buChar char="•"/>
            </a:pPr>
            <a:r>
              <a:rPr lang="ru-RU" dirty="0" smtClean="0">
                <a:solidFill>
                  <a:srgbClr val="000000"/>
                </a:solidFill>
              </a:rPr>
              <a:t>Комплексное решение проблемы </a:t>
            </a:r>
            <a:r>
              <a:rPr lang="ru-RU" dirty="0">
                <a:solidFill>
                  <a:srgbClr val="000000"/>
                </a:solidFill>
              </a:rPr>
              <a:t>ремонта. Дверь </a:t>
            </a:r>
            <a:r>
              <a:rPr lang="ru-RU" dirty="0" smtClean="0">
                <a:solidFill>
                  <a:srgbClr val="000000"/>
                </a:solidFill>
              </a:rPr>
              <a:t>в гармонии со своей ручкой</a:t>
            </a:r>
            <a:r>
              <a:rPr lang="ru-RU" dirty="0">
                <a:solidFill>
                  <a:srgbClr val="000000"/>
                </a:solidFill>
              </a:rPr>
              <a:t>, напольным покрытием и </a:t>
            </a:r>
            <a:r>
              <a:rPr lang="ru-RU" dirty="0" smtClean="0">
                <a:solidFill>
                  <a:srgbClr val="000000"/>
                </a:solidFill>
              </a:rPr>
              <a:t>обрамлением, все в едином интерьерном стиле и в рамках одной фабрики.</a:t>
            </a:r>
            <a:endParaRPr lang="ru-RU" dirty="0">
              <a:solidFill>
                <a:srgbClr val="000000"/>
              </a:solidFill>
            </a:endParaRPr>
          </a:p>
        </p:txBody>
      </p:sp>
      <p:pic>
        <p:nvPicPr>
          <p:cNvPr id="5" name="Изображение 4" descr="Инновации.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5286" y="3639911"/>
            <a:ext cx="3229428" cy="2422071"/>
          </a:xfrm>
          <a:prstGeom prst="rect">
            <a:avLst/>
          </a:prstGeom>
        </p:spPr>
      </p:pic>
      <p:pic>
        <p:nvPicPr>
          <p:cNvPr id="7" name="Изображение 6" descr="original 09-MULTIPAS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8499" y="3639911"/>
            <a:ext cx="3714116" cy="2422071"/>
          </a:xfrm>
          <a:prstGeom prst="rect">
            <a:avLst/>
          </a:prstGeom>
        </p:spPr>
      </p:pic>
      <p:pic>
        <p:nvPicPr>
          <p:cNvPr id="4" name="Изображение 3" descr="sofia_patented.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65438" y="801470"/>
            <a:ext cx="1059841" cy="1059841"/>
          </a:xfrm>
          <a:prstGeom prst="rect">
            <a:avLst/>
          </a:prstGeom>
        </p:spPr>
      </p:pic>
    </p:spTree>
    <p:extLst>
      <p:ext uri="{BB962C8B-B14F-4D97-AF65-F5344CB8AC3E}">
        <p14:creationId xmlns:p14="http://schemas.microsoft.com/office/powerpoint/2010/main" val="34467277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673210"/>
            <a:ext cx="8229600" cy="620794"/>
          </a:xfrm>
        </p:spPr>
        <p:txBody>
          <a:bodyPr/>
          <a:lstStyle/>
          <a:p>
            <a:r>
              <a:rPr lang="ru-RU" sz="3600" dirty="0"/>
              <a:t>Алюминиевые </a:t>
            </a:r>
            <a:r>
              <a:rPr lang="ru-RU" sz="3600" dirty="0" smtClean="0"/>
              <a:t>перегородки</a:t>
            </a:r>
            <a:endParaRPr lang="ru-RU" sz="3600" dirty="0"/>
          </a:p>
        </p:txBody>
      </p:sp>
      <p:sp>
        <p:nvSpPr>
          <p:cNvPr id="3" name="Текст 2"/>
          <p:cNvSpPr>
            <a:spLocks noGrp="1"/>
          </p:cNvSpPr>
          <p:nvPr>
            <p:ph type="body" sz="quarter" idx="11"/>
          </p:nvPr>
        </p:nvSpPr>
        <p:spPr>
          <a:xfrm>
            <a:off x="635000" y="1416140"/>
            <a:ext cx="7778750" cy="4085350"/>
          </a:xfrm>
        </p:spPr>
        <p:txBody>
          <a:bodyPr/>
          <a:lstStyle/>
          <a:p>
            <a:pPr marL="285750" indent="-285750">
              <a:buFont typeface="Arial"/>
              <a:buChar char="•"/>
            </a:pPr>
            <a:r>
              <a:rPr lang="ru-RU" sz="1600" dirty="0" smtClean="0">
                <a:solidFill>
                  <a:srgbClr val="000000"/>
                </a:solidFill>
              </a:rPr>
              <a:t>Особая структура </a:t>
            </a:r>
            <a:r>
              <a:rPr lang="ru-RU" sz="1600" dirty="0">
                <a:solidFill>
                  <a:srgbClr val="000000"/>
                </a:solidFill>
              </a:rPr>
              <a:t>направляющего </a:t>
            </a:r>
            <a:r>
              <a:rPr lang="ru-RU" sz="1600" dirty="0" smtClean="0">
                <a:solidFill>
                  <a:srgbClr val="000000"/>
                </a:solidFill>
              </a:rPr>
              <a:t>рельса обеспечивает </a:t>
            </a:r>
            <a:r>
              <a:rPr lang="ru-RU" sz="1600" dirty="0">
                <a:solidFill>
                  <a:srgbClr val="000000"/>
                </a:solidFill>
              </a:rPr>
              <a:t>мягкость хода </a:t>
            </a:r>
            <a:r>
              <a:rPr lang="ru-RU" sz="1600" dirty="0" smtClean="0">
                <a:solidFill>
                  <a:srgbClr val="000000"/>
                </a:solidFill>
              </a:rPr>
              <a:t>самых </a:t>
            </a:r>
            <a:r>
              <a:rPr lang="ru-RU" sz="1600" dirty="0">
                <a:solidFill>
                  <a:srgbClr val="000000"/>
                </a:solidFill>
              </a:rPr>
              <a:t>тяжелых створок (до 250 кг одна створка</a:t>
            </a:r>
            <a:r>
              <a:rPr lang="ru-RU" sz="1600" dirty="0" smtClean="0">
                <a:solidFill>
                  <a:srgbClr val="000000"/>
                </a:solidFill>
              </a:rPr>
              <a:t>)</a:t>
            </a:r>
            <a:br>
              <a:rPr lang="ru-RU" sz="1600" dirty="0" smtClean="0">
                <a:solidFill>
                  <a:srgbClr val="000000"/>
                </a:solidFill>
              </a:rPr>
            </a:br>
            <a:endParaRPr lang="ru-RU" sz="1600" dirty="0" smtClean="0">
              <a:solidFill>
                <a:srgbClr val="000000"/>
              </a:solidFill>
            </a:endParaRPr>
          </a:p>
          <a:p>
            <a:pPr marL="285750" indent="-285750">
              <a:buFont typeface="Arial"/>
              <a:buChar char="•"/>
            </a:pPr>
            <a:r>
              <a:rPr lang="ru-RU" sz="1600" dirty="0">
                <a:solidFill>
                  <a:srgbClr val="000000"/>
                </a:solidFill>
              </a:rPr>
              <a:t>Л</a:t>
            </a:r>
            <a:r>
              <a:rPr lang="ru-RU" sz="1600" dirty="0" smtClean="0">
                <a:solidFill>
                  <a:srgbClr val="000000"/>
                </a:solidFill>
              </a:rPr>
              <a:t>итая каретка не изнашивается, беззвучное, плавное движение створок.</a:t>
            </a:r>
            <a:br>
              <a:rPr lang="ru-RU" sz="1600" dirty="0" smtClean="0">
                <a:solidFill>
                  <a:srgbClr val="000000"/>
                </a:solidFill>
              </a:rPr>
            </a:br>
            <a:endParaRPr lang="ru-RU" sz="1600" dirty="0" smtClean="0">
              <a:solidFill>
                <a:srgbClr val="000000"/>
              </a:solidFill>
            </a:endParaRPr>
          </a:p>
          <a:p>
            <a:pPr marL="285750" indent="-285750">
              <a:buFont typeface="Arial"/>
              <a:buChar char="•"/>
            </a:pPr>
            <a:r>
              <a:rPr lang="ru-RU" sz="1600" dirty="0" smtClean="0">
                <a:solidFill>
                  <a:srgbClr val="000000"/>
                </a:solidFill>
              </a:rPr>
              <a:t>Специальные щетки, размещенные на направляющем профиле, автоматически очищают рельсы от пыли, не требуется смазка</a:t>
            </a:r>
            <a:br>
              <a:rPr lang="ru-RU" sz="1600" dirty="0" smtClean="0">
                <a:solidFill>
                  <a:srgbClr val="000000"/>
                </a:solidFill>
              </a:rPr>
            </a:br>
            <a:endParaRPr lang="ru-RU" sz="1600" dirty="0" smtClean="0">
              <a:solidFill>
                <a:srgbClr val="000000"/>
              </a:solidFill>
            </a:endParaRPr>
          </a:p>
          <a:p>
            <a:pPr marL="285750" indent="-285750">
              <a:buFont typeface="Arial"/>
              <a:buChar char="•"/>
            </a:pPr>
            <a:r>
              <a:rPr lang="ru-RU" sz="1600" dirty="0" smtClean="0">
                <a:solidFill>
                  <a:srgbClr val="000000"/>
                </a:solidFill>
              </a:rPr>
              <a:t>Двойной и тройной монолитный профиль обеспечивает комфортный и приятный ход, нет необходимости крепить несколько </a:t>
            </a:r>
            <a:r>
              <a:rPr lang="ru-RU" sz="1600" dirty="0" err="1" smtClean="0">
                <a:solidFill>
                  <a:srgbClr val="000000"/>
                </a:solidFill>
              </a:rPr>
              <a:t>монопрофилей</a:t>
            </a:r>
            <a:r>
              <a:rPr lang="ru-RU" sz="1600" dirty="0" smtClean="0">
                <a:solidFill>
                  <a:srgbClr val="000000"/>
                </a:solidFill>
              </a:rPr>
              <a:t/>
            </a:r>
            <a:br>
              <a:rPr lang="ru-RU" sz="1600" dirty="0" smtClean="0">
                <a:solidFill>
                  <a:srgbClr val="000000"/>
                </a:solidFill>
              </a:rPr>
            </a:br>
            <a:endParaRPr lang="ru-RU" sz="1600" dirty="0" smtClean="0">
              <a:solidFill>
                <a:srgbClr val="000000"/>
              </a:solidFill>
            </a:endParaRPr>
          </a:p>
          <a:p>
            <a:pPr marL="285750" indent="-285750">
              <a:buFont typeface="Arial"/>
              <a:buChar char="•"/>
            </a:pPr>
            <a:r>
              <a:rPr lang="ru-RU" sz="1600" dirty="0" smtClean="0">
                <a:solidFill>
                  <a:srgbClr val="000000"/>
                </a:solidFill>
              </a:rPr>
              <a:t>Уникальный авторский профиль каждой коллекции, не имеющий аналогов на рынке</a:t>
            </a:r>
            <a:br>
              <a:rPr lang="ru-RU" sz="1600" dirty="0" smtClean="0">
                <a:solidFill>
                  <a:srgbClr val="000000"/>
                </a:solidFill>
              </a:rPr>
            </a:br>
            <a:endParaRPr lang="ru-RU" sz="1600" dirty="0" smtClean="0">
              <a:solidFill>
                <a:srgbClr val="000000"/>
              </a:solidFill>
            </a:endParaRPr>
          </a:p>
          <a:p>
            <a:pPr marL="285750" indent="-285750">
              <a:buFont typeface="Arial"/>
              <a:buChar char="•"/>
            </a:pPr>
            <a:r>
              <a:rPr lang="ru-RU" sz="1600" dirty="0" smtClean="0">
                <a:solidFill>
                  <a:srgbClr val="000000"/>
                </a:solidFill>
              </a:rPr>
              <a:t>Широкое предложение по цветам и стеклам</a:t>
            </a:r>
            <a:br>
              <a:rPr lang="ru-RU" sz="1600" dirty="0" smtClean="0">
                <a:solidFill>
                  <a:srgbClr val="000000"/>
                </a:solidFill>
              </a:rPr>
            </a:br>
            <a:endParaRPr lang="ru-RU" sz="1600" dirty="0" smtClean="0">
              <a:solidFill>
                <a:srgbClr val="000000"/>
              </a:solidFill>
            </a:endParaRPr>
          </a:p>
          <a:p>
            <a:pPr marL="285750" indent="-285750">
              <a:buFont typeface="Arial"/>
              <a:buChar char="•"/>
            </a:pPr>
            <a:r>
              <a:rPr lang="ru-RU" sz="1600" dirty="0" smtClean="0">
                <a:solidFill>
                  <a:srgbClr val="000000"/>
                </a:solidFill>
              </a:rPr>
              <a:t>Высота створок от 1900 до 3000 метров позволяет реализовать любые задумки в оформлении пространства</a:t>
            </a:r>
          </a:p>
          <a:p>
            <a:pPr marL="285750" indent="-285750">
              <a:buFont typeface="Arial"/>
              <a:buChar char="•"/>
            </a:pPr>
            <a:endParaRPr lang="ru-RU" dirty="0">
              <a:solidFill>
                <a:srgbClr val="000000"/>
              </a:solidFill>
            </a:endParaRPr>
          </a:p>
        </p:txBody>
      </p:sp>
      <p:pic>
        <p:nvPicPr>
          <p:cNvPr id="5" name="Изображение 4" descr="sofia_patented.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83829" y="4971569"/>
            <a:ext cx="1059841" cy="1059841"/>
          </a:xfrm>
          <a:prstGeom prst="rect">
            <a:avLst/>
          </a:prstGeom>
        </p:spPr>
      </p:pic>
    </p:spTree>
    <p:extLst>
      <p:ext uri="{BB962C8B-B14F-4D97-AF65-F5344CB8AC3E}">
        <p14:creationId xmlns:p14="http://schemas.microsoft.com/office/powerpoint/2010/main" val="36836297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673210"/>
            <a:ext cx="8229600" cy="620794"/>
          </a:xfrm>
        </p:spPr>
        <p:txBody>
          <a:bodyPr/>
          <a:lstStyle/>
          <a:p>
            <a:r>
              <a:rPr lang="ru-RU" sz="3600" dirty="0"/>
              <a:t>Алюминиевые </a:t>
            </a:r>
            <a:r>
              <a:rPr lang="ru-RU" sz="3600" dirty="0" smtClean="0"/>
              <a:t>двери</a:t>
            </a:r>
            <a:endParaRPr lang="ru-RU" sz="3600" dirty="0"/>
          </a:p>
        </p:txBody>
      </p:sp>
      <p:sp>
        <p:nvSpPr>
          <p:cNvPr id="3" name="Текст 2"/>
          <p:cNvSpPr>
            <a:spLocks noGrp="1"/>
          </p:cNvSpPr>
          <p:nvPr>
            <p:ph type="body" sz="quarter" idx="11"/>
          </p:nvPr>
        </p:nvSpPr>
        <p:spPr>
          <a:xfrm>
            <a:off x="635000" y="1600071"/>
            <a:ext cx="7778750" cy="4085350"/>
          </a:xfrm>
        </p:spPr>
        <p:txBody>
          <a:bodyPr/>
          <a:lstStyle/>
          <a:p>
            <a:pPr marL="285750" indent="-285750">
              <a:buFont typeface="Arial"/>
              <a:buChar char="•"/>
            </a:pPr>
            <a:r>
              <a:rPr lang="ru-RU" dirty="0" smtClean="0">
                <a:solidFill>
                  <a:srgbClr val="000000"/>
                </a:solidFill>
              </a:rPr>
              <a:t>Возможность единого решения для интерьера с использованием алюминиевых дверей и перегородок из одной коллекции </a:t>
            </a:r>
            <a:br>
              <a:rPr lang="ru-RU" dirty="0" smtClean="0">
                <a:solidFill>
                  <a:srgbClr val="000000"/>
                </a:solidFill>
              </a:rPr>
            </a:br>
            <a:endParaRPr lang="ru-RU" dirty="0" smtClean="0">
              <a:solidFill>
                <a:srgbClr val="000000"/>
              </a:solidFill>
            </a:endParaRPr>
          </a:p>
          <a:p>
            <a:pPr marL="285750" indent="-285750">
              <a:buFont typeface="Arial"/>
              <a:buChar char="•"/>
            </a:pPr>
            <a:r>
              <a:rPr lang="ru-RU" dirty="0" smtClean="0">
                <a:solidFill>
                  <a:srgbClr val="000000"/>
                </a:solidFill>
              </a:rPr>
              <a:t>Высота дверей от 1900 до 3000 мм предоставляет уникальные возможности по оформлению пространства</a:t>
            </a:r>
          </a:p>
          <a:p>
            <a:endParaRPr lang="ru-RU" dirty="0" smtClean="0">
              <a:solidFill>
                <a:srgbClr val="000000"/>
              </a:solidFill>
            </a:endParaRPr>
          </a:p>
          <a:p>
            <a:pPr marL="285750" indent="-285750">
              <a:buFont typeface="Arial"/>
              <a:buChar char="•"/>
            </a:pPr>
            <a:r>
              <a:rPr lang="ru-RU" dirty="0" smtClean="0">
                <a:solidFill>
                  <a:srgbClr val="000000"/>
                </a:solidFill>
              </a:rPr>
              <a:t>Уникальный авторский профиль каждой коллекции, не имеющий аналогов на рынке</a:t>
            </a:r>
            <a:br>
              <a:rPr lang="ru-RU" dirty="0" smtClean="0">
                <a:solidFill>
                  <a:srgbClr val="000000"/>
                </a:solidFill>
              </a:rPr>
            </a:br>
            <a:endParaRPr lang="ru-RU" dirty="0" smtClean="0">
              <a:solidFill>
                <a:srgbClr val="000000"/>
              </a:solidFill>
            </a:endParaRPr>
          </a:p>
          <a:p>
            <a:pPr marL="285750" indent="-285750">
              <a:buFont typeface="Arial"/>
              <a:buChar char="•"/>
            </a:pPr>
            <a:r>
              <a:rPr lang="ru-RU" dirty="0" smtClean="0">
                <a:solidFill>
                  <a:srgbClr val="000000"/>
                </a:solidFill>
              </a:rPr>
              <a:t>Широкое предложение по цветам и стеклам</a:t>
            </a:r>
            <a:endParaRPr lang="ru-RU" dirty="0">
              <a:solidFill>
                <a:srgbClr val="000000"/>
              </a:solidFill>
            </a:endParaRPr>
          </a:p>
        </p:txBody>
      </p:sp>
      <p:pic>
        <p:nvPicPr>
          <p:cNvPr id="5" name="Изображение 4" descr="sofia_patented.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83829" y="5041042"/>
            <a:ext cx="1059841" cy="1059841"/>
          </a:xfrm>
          <a:prstGeom prst="rect">
            <a:avLst/>
          </a:prstGeom>
        </p:spPr>
      </p:pic>
    </p:spTree>
    <p:extLst>
      <p:ext uri="{BB962C8B-B14F-4D97-AF65-F5344CB8AC3E}">
        <p14:creationId xmlns:p14="http://schemas.microsoft.com/office/powerpoint/2010/main" val="18300510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smtClean="0"/>
              <a:t>Алюминиевый профиль</a:t>
            </a:r>
            <a:endParaRPr lang="ru-RU" dirty="0"/>
          </a:p>
        </p:txBody>
      </p:sp>
      <p:pic>
        <p:nvPicPr>
          <p:cNvPr id="4" name="Picture 4" descr="D:\всякая хрень\Al-Box.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68291" y="1765029"/>
            <a:ext cx="6195502" cy="4114925"/>
          </a:xfrm>
          <a:prstGeom prst="rect">
            <a:avLst/>
          </a:prstGeom>
          <a:noFill/>
        </p:spPr>
      </p:pic>
    </p:spTree>
    <p:extLst>
      <p:ext uri="{BB962C8B-B14F-4D97-AF65-F5344CB8AC3E}">
        <p14:creationId xmlns:p14="http://schemas.microsoft.com/office/powerpoint/2010/main" val="30147937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546847" y="710596"/>
            <a:ext cx="8229600" cy="620794"/>
          </a:xfrm>
        </p:spPr>
        <p:txBody>
          <a:bodyPr/>
          <a:lstStyle/>
          <a:p>
            <a:r>
              <a:rPr lang="ru-RU" dirty="0" smtClean="0"/>
              <a:t>1000 </a:t>
            </a:r>
            <a:r>
              <a:rPr lang="en-US" dirty="0" smtClean="0"/>
              <a:t>lines </a:t>
            </a:r>
            <a:r>
              <a:rPr lang="en-US" sz="2000" dirty="0" smtClean="0"/>
              <a:t>by </a:t>
            </a:r>
            <a:r>
              <a:rPr lang="en-US" sz="2000" dirty="0" err="1" smtClean="0"/>
              <a:t>garcia</a:t>
            </a:r>
            <a:r>
              <a:rPr lang="en-US" sz="2000" dirty="0" smtClean="0"/>
              <a:t> </a:t>
            </a:r>
            <a:r>
              <a:rPr lang="en-US" sz="2000" dirty="0" err="1" smtClean="0"/>
              <a:t>Cumini</a:t>
            </a:r>
            <a:endParaRPr lang="ru-RU" dirty="0"/>
          </a:p>
        </p:txBody>
      </p:sp>
      <p:sp>
        <p:nvSpPr>
          <p:cNvPr id="3" name="Текст 2"/>
          <p:cNvSpPr>
            <a:spLocks noGrp="1"/>
          </p:cNvSpPr>
          <p:nvPr>
            <p:ph type="body" sz="quarter" idx="11"/>
          </p:nvPr>
        </p:nvSpPr>
        <p:spPr>
          <a:xfrm>
            <a:off x="6350000" y="1905104"/>
            <a:ext cx="2794000" cy="3988879"/>
          </a:xfrm>
        </p:spPr>
        <p:txBody>
          <a:bodyPr/>
          <a:lstStyle/>
          <a:p>
            <a:r>
              <a:rPr lang="ru-RU" dirty="0" smtClean="0">
                <a:solidFill>
                  <a:srgbClr val="000000"/>
                </a:solidFill>
              </a:rPr>
              <a:t>Стеклянная перегородка:</a:t>
            </a:r>
            <a:br>
              <a:rPr lang="ru-RU" dirty="0" smtClean="0">
                <a:solidFill>
                  <a:srgbClr val="000000"/>
                </a:solidFill>
              </a:rPr>
            </a:br>
            <a:r>
              <a:rPr lang="ru-RU" dirty="0" smtClean="0">
                <a:solidFill>
                  <a:srgbClr val="000000"/>
                </a:solidFill>
              </a:rPr>
              <a:t>Стандартная ширина створки от 600 до 1300 мм. </a:t>
            </a:r>
            <a:br>
              <a:rPr lang="ru-RU" dirty="0" smtClean="0">
                <a:solidFill>
                  <a:srgbClr val="000000"/>
                </a:solidFill>
              </a:rPr>
            </a:br>
            <a:r>
              <a:rPr lang="ru-RU" dirty="0" smtClean="0">
                <a:solidFill>
                  <a:srgbClr val="000000"/>
                </a:solidFill>
              </a:rPr>
              <a:t>Стандартная высота створки от 1900 до 3000мм. </a:t>
            </a:r>
          </a:p>
          <a:p>
            <a:endParaRPr lang="ru-RU" dirty="0">
              <a:solidFill>
                <a:srgbClr val="000000"/>
              </a:solidFill>
            </a:endParaRPr>
          </a:p>
          <a:p>
            <a:r>
              <a:rPr lang="ru-RU" dirty="0" smtClean="0">
                <a:solidFill>
                  <a:srgbClr val="000000"/>
                </a:solidFill>
              </a:rPr>
              <a:t>Глухая перегородка:</a:t>
            </a:r>
          </a:p>
          <a:p>
            <a:r>
              <a:rPr lang="ru-RU" dirty="0">
                <a:solidFill>
                  <a:srgbClr val="000000"/>
                </a:solidFill>
              </a:rPr>
              <a:t>Стандартная ширина </a:t>
            </a:r>
            <a:r>
              <a:rPr lang="ru-RU" dirty="0" smtClean="0">
                <a:solidFill>
                  <a:srgbClr val="000000"/>
                </a:solidFill>
              </a:rPr>
              <a:t>створки от </a:t>
            </a:r>
            <a:r>
              <a:rPr lang="ru-RU" dirty="0">
                <a:solidFill>
                  <a:srgbClr val="000000"/>
                </a:solidFill>
              </a:rPr>
              <a:t>600 до </a:t>
            </a:r>
            <a:r>
              <a:rPr lang="ru-RU" dirty="0" smtClean="0">
                <a:solidFill>
                  <a:srgbClr val="000000"/>
                </a:solidFill>
              </a:rPr>
              <a:t>1000 </a:t>
            </a:r>
            <a:r>
              <a:rPr lang="ru-RU" dirty="0">
                <a:solidFill>
                  <a:srgbClr val="000000"/>
                </a:solidFill>
              </a:rPr>
              <a:t>мм. </a:t>
            </a:r>
            <a:br>
              <a:rPr lang="ru-RU" dirty="0">
                <a:solidFill>
                  <a:srgbClr val="000000"/>
                </a:solidFill>
              </a:rPr>
            </a:br>
            <a:r>
              <a:rPr lang="ru-RU" dirty="0">
                <a:solidFill>
                  <a:srgbClr val="000000"/>
                </a:solidFill>
              </a:rPr>
              <a:t>Стандартная высота </a:t>
            </a:r>
            <a:r>
              <a:rPr lang="ru-RU" dirty="0" smtClean="0">
                <a:solidFill>
                  <a:srgbClr val="000000"/>
                </a:solidFill>
              </a:rPr>
              <a:t>створки от </a:t>
            </a:r>
            <a:r>
              <a:rPr lang="ru-RU" dirty="0">
                <a:solidFill>
                  <a:srgbClr val="000000"/>
                </a:solidFill>
              </a:rPr>
              <a:t>1900 до 3000мм. </a:t>
            </a:r>
          </a:p>
          <a:p>
            <a:endParaRPr lang="ru-RU" dirty="0"/>
          </a:p>
        </p:txBody>
      </p:sp>
      <p:pic>
        <p:nvPicPr>
          <p:cNvPr id="5" name="Изображение 4" descr="sofia_patented.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85289" y="801470"/>
            <a:ext cx="1059841" cy="1059841"/>
          </a:xfrm>
          <a:prstGeom prst="rect">
            <a:avLst/>
          </a:prstGeom>
        </p:spPr>
      </p:pic>
      <p:pic>
        <p:nvPicPr>
          <p:cNvPr id="4" name="Изображение 3" descr="essential-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365" y="1861311"/>
            <a:ext cx="5691848" cy="3751057"/>
          </a:xfrm>
          <a:prstGeom prst="rect">
            <a:avLst/>
          </a:prstGeom>
        </p:spPr>
      </p:pic>
    </p:spTree>
    <p:extLst>
      <p:ext uri="{BB962C8B-B14F-4D97-AF65-F5344CB8AC3E}">
        <p14:creationId xmlns:p14="http://schemas.microsoft.com/office/powerpoint/2010/main" val="17480520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546847" y="710596"/>
            <a:ext cx="8229600" cy="620794"/>
          </a:xfrm>
        </p:spPr>
        <p:txBody>
          <a:bodyPr/>
          <a:lstStyle/>
          <a:p>
            <a:r>
              <a:rPr lang="ru-RU" dirty="0" smtClean="0"/>
              <a:t>1000 </a:t>
            </a:r>
            <a:r>
              <a:rPr lang="en-US" dirty="0" smtClean="0"/>
              <a:t>lines </a:t>
            </a:r>
            <a:r>
              <a:rPr lang="en-US" sz="2000" dirty="0" smtClean="0"/>
              <a:t>by </a:t>
            </a:r>
            <a:r>
              <a:rPr lang="en-US" sz="2000" dirty="0" err="1" smtClean="0"/>
              <a:t>garcia</a:t>
            </a:r>
            <a:r>
              <a:rPr lang="en-US" sz="2000" dirty="0" smtClean="0"/>
              <a:t> </a:t>
            </a:r>
            <a:r>
              <a:rPr lang="en-US" sz="2000" dirty="0" err="1" smtClean="0"/>
              <a:t>Cumini</a:t>
            </a:r>
            <a:endParaRPr lang="ru-RU" dirty="0"/>
          </a:p>
        </p:txBody>
      </p:sp>
      <p:sp>
        <p:nvSpPr>
          <p:cNvPr id="3" name="Текст 2"/>
          <p:cNvSpPr>
            <a:spLocks noGrp="1"/>
          </p:cNvSpPr>
          <p:nvPr>
            <p:ph type="body" sz="quarter" idx="11"/>
          </p:nvPr>
        </p:nvSpPr>
        <p:spPr>
          <a:xfrm>
            <a:off x="5544207" y="1905104"/>
            <a:ext cx="2794000" cy="3988879"/>
          </a:xfrm>
        </p:spPr>
        <p:txBody>
          <a:bodyPr/>
          <a:lstStyle/>
          <a:p>
            <a:r>
              <a:rPr lang="ru-RU" dirty="0" smtClean="0">
                <a:solidFill>
                  <a:srgbClr val="000000"/>
                </a:solidFill>
              </a:rPr>
              <a:t>Алюминиевая дверь:</a:t>
            </a:r>
            <a:br>
              <a:rPr lang="ru-RU" dirty="0" smtClean="0">
                <a:solidFill>
                  <a:srgbClr val="000000"/>
                </a:solidFill>
              </a:rPr>
            </a:br>
            <a:r>
              <a:rPr lang="ru-RU" dirty="0" smtClean="0">
                <a:solidFill>
                  <a:srgbClr val="000000"/>
                </a:solidFill>
              </a:rPr>
              <a:t/>
            </a:r>
            <a:br>
              <a:rPr lang="ru-RU" dirty="0" smtClean="0">
                <a:solidFill>
                  <a:srgbClr val="000000"/>
                </a:solidFill>
              </a:rPr>
            </a:br>
            <a:r>
              <a:rPr lang="ru-RU" dirty="0" smtClean="0">
                <a:solidFill>
                  <a:srgbClr val="000000"/>
                </a:solidFill>
              </a:rPr>
              <a:t>Стандартная ширина полотна от 600 до 900 мм. </a:t>
            </a:r>
            <a:br>
              <a:rPr lang="ru-RU" dirty="0" smtClean="0">
                <a:solidFill>
                  <a:srgbClr val="000000"/>
                </a:solidFill>
              </a:rPr>
            </a:br>
            <a:r>
              <a:rPr lang="ru-RU" dirty="0" smtClean="0">
                <a:solidFill>
                  <a:srgbClr val="000000"/>
                </a:solidFill>
              </a:rPr>
              <a:t/>
            </a:r>
            <a:br>
              <a:rPr lang="ru-RU" dirty="0" smtClean="0">
                <a:solidFill>
                  <a:srgbClr val="000000"/>
                </a:solidFill>
              </a:rPr>
            </a:br>
            <a:r>
              <a:rPr lang="ru-RU" dirty="0" smtClean="0">
                <a:solidFill>
                  <a:srgbClr val="000000"/>
                </a:solidFill>
              </a:rPr>
              <a:t>Стандартная высота полотна от 1900 до 3000мм. </a:t>
            </a:r>
          </a:p>
          <a:p>
            <a:endParaRPr lang="ru-RU" dirty="0">
              <a:solidFill>
                <a:srgbClr val="000000"/>
              </a:solidFill>
            </a:endParaRPr>
          </a:p>
          <a:p>
            <a:endParaRPr lang="ru-RU" dirty="0"/>
          </a:p>
        </p:txBody>
      </p:sp>
      <p:pic>
        <p:nvPicPr>
          <p:cNvPr id="5" name="Изображение 4" descr="sofia_patented.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85289" y="801470"/>
            <a:ext cx="1059841" cy="1059841"/>
          </a:xfrm>
          <a:prstGeom prst="rect">
            <a:avLst/>
          </a:prstGeom>
        </p:spPr>
      </p:pic>
      <p:pic>
        <p:nvPicPr>
          <p:cNvPr id="6" name="Изображение 5" descr="essential-0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6346" y="1458416"/>
            <a:ext cx="3418502" cy="4506206"/>
          </a:xfrm>
          <a:prstGeom prst="rect">
            <a:avLst/>
          </a:prstGeom>
        </p:spPr>
      </p:pic>
    </p:spTree>
    <p:extLst>
      <p:ext uri="{BB962C8B-B14F-4D97-AF65-F5344CB8AC3E}">
        <p14:creationId xmlns:p14="http://schemas.microsoft.com/office/powerpoint/2010/main" val="9984842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Continuity </a:t>
            </a:r>
            <a:r>
              <a:rPr lang="en-US" sz="2000" dirty="0" smtClean="0"/>
              <a:t>by </a:t>
            </a:r>
            <a:r>
              <a:rPr lang="en-US" sz="2000" dirty="0" err="1" smtClean="0"/>
              <a:t>garcia</a:t>
            </a:r>
            <a:r>
              <a:rPr lang="en-US" sz="2000" dirty="0" smtClean="0"/>
              <a:t> </a:t>
            </a:r>
            <a:r>
              <a:rPr lang="en-US" sz="2000" dirty="0" err="1" smtClean="0"/>
              <a:t>Cumini</a:t>
            </a:r>
            <a:endParaRPr lang="ru-RU" dirty="0"/>
          </a:p>
        </p:txBody>
      </p:sp>
      <p:sp>
        <p:nvSpPr>
          <p:cNvPr id="3" name="Текст 2"/>
          <p:cNvSpPr>
            <a:spLocks noGrp="1"/>
          </p:cNvSpPr>
          <p:nvPr>
            <p:ph type="body" sz="quarter" idx="11"/>
          </p:nvPr>
        </p:nvSpPr>
        <p:spPr>
          <a:xfrm>
            <a:off x="6148394" y="2123090"/>
            <a:ext cx="2659335" cy="3860800"/>
          </a:xfrm>
        </p:spPr>
        <p:txBody>
          <a:bodyPr/>
          <a:lstStyle/>
          <a:p>
            <a:r>
              <a:rPr lang="ru-RU" sz="1600" dirty="0">
                <a:solidFill>
                  <a:srgbClr val="000000"/>
                </a:solidFill>
              </a:rPr>
              <a:t>Стеклянная перегородка:</a:t>
            </a:r>
            <a:br>
              <a:rPr lang="ru-RU" sz="1600" dirty="0">
                <a:solidFill>
                  <a:srgbClr val="000000"/>
                </a:solidFill>
              </a:rPr>
            </a:br>
            <a:r>
              <a:rPr lang="ru-RU" sz="1600" dirty="0">
                <a:solidFill>
                  <a:srgbClr val="000000"/>
                </a:solidFill>
              </a:rPr>
              <a:t/>
            </a:r>
            <a:br>
              <a:rPr lang="ru-RU" sz="1600" dirty="0">
                <a:solidFill>
                  <a:srgbClr val="000000"/>
                </a:solidFill>
              </a:rPr>
            </a:br>
            <a:r>
              <a:rPr lang="ru-RU" sz="1600" dirty="0">
                <a:solidFill>
                  <a:srgbClr val="000000"/>
                </a:solidFill>
              </a:rPr>
              <a:t>Стандартная </a:t>
            </a:r>
            <a:r>
              <a:rPr lang="ru-RU" sz="1600" dirty="0" smtClean="0">
                <a:solidFill>
                  <a:srgbClr val="000000"/>
                </a:solidFill>
              </a:rPr>
              <a:t>ширина створки </a:t>
            </a:r>
            <a:r>
              <a:rPr lang="ru-RU" sz="1600" dirty="0">
                <a:solidFill>
                  <a:srgbClr val="000000"/>
                </a:solidFill>
              </a:rPr>
              <a:t>от 600 до 1300 мм. </a:t>
            </a:r>
            <a:br>
              <a:rPr lang="ru-RU" sz="1600" dirty="0">
                <a:solidFill>
                  <a:srgbClr val="000000"/>
                </a:solidFill>
              </a:rPr>
            </a:br>
            <a:r>
              <a:rPr lang="ru-RU" sz="1600" dirty="0">
                <a:solidFill>
                  <a:srgbClr val="000000"/>
                </a:solidFill>
              </a:rPr>
              <a:t>Стандартная высота </a:t>
            </a:r>
            <a:r>
              <a:rPr lang="ru-RU" sz="1600" dirty="0" smtClean="0">
                <a:solidFill>
                  <a:srgbClr val="000000"/>
                </a:solidFill>
              </a:rPr>
              <a:t>створки от </a:t>
            </a:r>
            <a:r>
              <a:rPr lang="ru-RU" sz="1600" dirty="0">
                <a:solidFill>
                  <a:srgbClr val="000000"/>
                </a:solidFill>
              </a:rPr>
              <a:t>1900 до 3000мм. </a:t>
            </a:r>
          </a:p>
          <a:p>
            <a:endParaRPr lang="ru-RU" sz="1600" dirty="0">
              <a:solidFill>
                <a:srgbClr val="000000"/>
              </a:solidFill>
            </a:endParaRPr>
          </a:p>
          <a:p>
            <a:r>
              <a:rPr lang="ru-RU" sz="1600" dirty="0">
                <a:solidFill>
                  <a:srgbClr val="000000"/>
                </a:solidFill>
              </a:rPr>
              <a:t>Глухая перегородка</a:t>
            </a:r>
            <a:r>
              <a:rPr lang="ru-RU" sz="1600" dirty="0" smtClean="0">
                <a:solidFill>
                  <a:srgbClr val="000000"/>
                </a:solidFill>
              </a:rPr>
              <a:t>:</a:t>
            </a:r>
            <a:endParaRPr lang="ru-RU" sz="1600" dirty="0">
              <a:solidFill>
                <a:srgbClr val="000000"/>
              </a:solidFill>
            </a:endParaRPr>
          </a:p>
          <a:p>
            <a:r>
              <a:rPr lang="ru-RU" sz="1600" dirty="0">
                <a:solidFill>
                  <a:srgbClr val="000000"/>
                </a:solidFill>
              </a:rPr>
              <a:t>Стандартная ширина </a:t>
            </a:r>
            <a:r>
              <a:rPr lang="ru-RU" sz="1600" dirty="0" smtClean="0">
                <a:solidFill>
                  <a:srgbClr val="000000"/>
                </a:solidFill>
              </a:rPr>
              <a:t>створки от </a:t>
            </a:r>
            <a:r>
              <a:rPr lang="ru-RU" sz="1600" dirty="0">
                <a:solidFill>
                  <a:srgbClr val="000000"/>
                </a:solidFill>
              </a:rPr>
              <a:t>600 до 1000 мм. </a:t>
            </a:r>
            <a:br>
              <a:rPr lang="ru-RU" sz="1600" dirty="0">
                <a:solidFill>
                  <a:srgbClr val="000000"/>
                </a:solidFill>
              </a:rPr>
            </a:br>
            <a:r>
              <a:rPr lang="ru-RU" sz="1600" dirty="0">
                <a:solidFill>
                  <a:srgbClr val="000000"/>
                </a:solidFill>
              </a:rPr>
              <a:t>Стандартная </a:t>
            </a:r>
            <a:r>
              <a:rPr lang="ru-RU" sz="1600" dirty="0" smtClean="0">
                <a:solidFill>
                  <a:srgbClr val="000000"/>
                </a:solidFill>
              </a:rPr>
              <a:t>высота створки </a:t>
            </a:r>
            <a:r>
              <a:rPr lang="ru-RU" sz="1600" dirty="0">
                <a:solidFill>
                  <a:srgbClr val="000000"/>
                </a:solidFill>
              </a:rPr>
              <a:t>от 1900 до 3000мм. </a:t>
            </a:r>
          </a:p>
          <a:p>
            <a:endParaRPr lang="ru-RU" dirty="0"/>
          </a:p>
        </p:txBody>
      </p:sp>
      <p:pic>
        <p:nvPicPr>
          <p:cNvPr id="5" name="Изображение 4" descr="sofia_patented.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6959" y="801470"/>
            <a:ext cx="1059841" cy="1059841"/>
          </a:xfrm>
          <a:prstGeom prst="rect">
            <a:avLst/>
          </a:prstGeom>
        </p:spPr>
      </p:pic>
      <p:pic>
        <p:nvPicPr>
          <p:cNvPr id="7" name="Изображение 6" descr="natural-04-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967" y="1975174"/>
            <a:ext cx="5853694" cy="3858068"/>
          </a:xfrm>
          <a:prstGeom prst="rect">
            <a:avLst/>
          </a:prstGeom>
        </p:spPr>
      </p:pic>
    </p:spTree>
    <p:extLst>
      <p:ext uri="{BB962C8B-B14F-4D97-AF65-F5344CB8AC3E}">
        <p14:creationId xmlns:p14="http://schemas.microsoft.com/office/powerpoint/2010/main" val="39146575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err="1" smtClean="0"/>
              <a:t>Scala</a:t>
            </a:r>
            <a:r>
              <a:rPr lang="en-US" dirty="0" smtClean="0"/>
              <a:t> </a:t>
            </a:r>
            <a:r>
              <a:rPr lang="en-US" sz="2000" dirty="0" smtClean="0"/>
              <a:t>by </a:t>
            </a:r>
            <a:r>
              <a:rPr lang="en-US" sz="2000" dirty="0" err="1" smtClean="0"/>
              <a:t>franco</a:t>
            </a:r>
            <a:r>
              <a:rPr lang="en-US" sz="2000" dirty="0" smtClean="0"/>
              <a:t> </a:t>
            </a:r>
            <a:r>
              <a:rPr lang="en-US" sz="2000" dirty="0" err="1" smtClean="0"/>
              <a:t>poli</a:t>
            </a:r>
            <a:endParaRPr lang="ru-RU" dirty="0"/>
          </a:p>
        </p:txBody>
      </p:sp>
      <p:sp>
        <p:nvSpPr>
          <p:cNvPr id="3" name="Текст 2"/>
          <p:cNvSpPr>
            <a:spLocks noGrp="1"/>
          </p:cNvSpPr>
          <p:nvPr>
            <p:ph type="body" sz="quarter" idx="11"/>
          </p:nvPr>
        </p:nvSpPr>
        <p:spPr>
          <a:xfrm>
            <a:off x="6447878" y="1677380"/>
            <a:ext cx="2037473" cy="3980689"/>
          </a:xfrm>
        </p:spPr>
        <p:txBody>
          <a:bodyPr/>
          <a:lstStyle/>
          <a:p>
            <a:r>
              <a:rPr lang="ru-RU" dirty="0">
                <a:solidFill>
                  <a:srgbClr val="000000"/>
                </a:solidFill>
              </a:rPr>
              <a:t/>
            </a:r>
            <a:br>
              <a:rPr lang="ru-RU" dirty="0">
                <a:solidFill>
                  <a:srgbClr val="000000"/>
                </a:solidFill>
              </a:rPr>
            </a:br>
            <a:r>
              <a:rPr lang="ru-RU" sz="1600" dirty="0" smtClean="0">
                <a:solidFill>
                  <a:srgbClr val="000000"/>
                </a:solidFill>
              </a:rPr>
              <a:t>Алюминиевая перегородка:</a:t>
            </a:r>
            <a:br>
              <a:rPr lang="ru-RU" sz="1600" dirty="0" smtClean="0">
                <a:solidFill>
                  <a:srgbClr val="000000"/>
                </a:solidFill>
              </a:rPr>
            </a:br>
            <a:r>
              <a:rPr lang="ru-RU" sz="1600" dirty="0" smtClean="0">
                <a:solidFill>
                  <a:srgbClr val="000000"/>
                </a:solidFill>
              </a:rPr>
              <a:t/>
            </a:r>
            <a:br>
              <a:rPr lang="ru-RU" sz="1600" dirty="0" smtClean="0">
                <a:solidFill>
                  <a:srgbClr val="000000"/>
                </a:solidFill>
              </a:rPr>
            </a:br>
            <a:r>
              <a:rPr lang="ru-RU" sz="1600" dirty="0" smtClean="0">
                <a:solidFill>
                  <a:srgbClr val="000000"/>
                </a:solidFill>
              </a:rPr>
              <a:t>Стандартная </a:t>
            </a:r>
            <a:r>
              <a:rPr lang="ru-RU" sz="1600" dirty="0">
                <a:solidFill>
                  <a:srgbClr val="000000"/>
                </a:solidFill>
              </a:rPr>
              <a:t>ширина </a:t>
            </a:r>
            <a:r>
              <a:rPr lang="ru-RU" sz="1600" dirty="0" smtClean="0">
                <a:solidFill>
                  <a:srgbClr val="000000"/>
                </a:solidFill>
              </a:rPr>
              <a:t>створки от </a:t>
            </a:r>
            <a:r>
              <a:rPr lang="ru-RU" sz="1600" dirty="0">
                <a:solidFill>
                  <a:srgbClr val="000000"/>
                </a:solidFill>
              </a:rPr>
              <a:t>600 до 1300 мм. </a:t>
            </a:r>
            <a:br>
              <a:rPr lang="ru-RU" sz="1600" dirty="0">
                <a:solidFill>
                  <a:srgbClr val="000000"/>
                </a:solidFill>
              </a:rPr>
            </a:br>
            <a:r>
              <a:rPr lang="ru-RU" sz="1600" dirty="0" smtClean="0">
                <a:solidFill>
                  <a:srgbClr val="000000"/>
                </a:solidFill>
              </a:rPr>
              <a:t/>
            </a:r>
            <a:br>
              <a:rPr lang="ru-RU" sz="1600" dirty="0" smtClean="0">
                <a:solidFill>
                  <a:srgbClr val="000000"/>
                </a:solidFill>
              </a:rPr>
            </a:br>
            <a:r>
              <a:rPr lang="ru-RU" sz="1600" dirty="0" smtClean="0">
                <a:solidFill>
                  <a:srgbClr val="000000"/>
                </a:solidFill>
              </a:rPr>
              <a:t>Высота створки </a:t>
            </a:r>
            <a:r>
              <a:rPr lang="ru-RU" sz="1600" dirty="0">
                <a:solidFill>
                  <a:srgbClr val="000000"/>
                </a:solidFill>
              </a:rPr>
              <a:t>от 1900 до 3000мм. </a:t>
            </a:r>
          </a:p>
          <a:p>
            <a:r>
              <a:rPr lang="ru-RU" sz="1600" dirty="0" smtClean="0">
                <a:solidFill>
                  <a:srgbClr val="000000"/>
                </a:solidFill>
              </a:rPr>
              <a:t/>
            </a:r>
            <a:br>
              <a:rPr lang="ru-RU" sz="1600" dirty="0" smtClean="0">
                <a:solidFill>
                  <a:srgbClr val="000000"/>
                </a:solidFill>
              </a:rPr>
            </a:br>
            <a:r>
              <a:rPr lang="ru-RU" sz="1600" dirty="0" smtClean="0">
                <a:solidFill>
                  <a:srgbClr val="000000"/>
                </a:solidFill>
              </a:rPr>
              <a:t>Алюминиевая </a:t>
            </a:r>
            <a:r>
              <a:rPr lang="ru-RU" sz="1600" dirty="0">
                <a:solidFill>
                  <a:srgbClr val="000000"/>
                </a:solidFill>
              </a:rPr>
              <a:t>дверь:</a:t>
            </a:r>
            <a:br>
              <a:rPr lang="ru-RU" sz="1600" dirty="0">
                <a:solidFill>
                  <a:srgbClr val="000000"/>
                </a:solidFill>
              </a:rPr>
            </a:br>
            <a:r>
              <a:rPr lang="ru-RU" sz="1600" dirty="0" smtClean="0">
                <a:solidFill>
                  <a:srgbClr val="000000"/>
                </a:solidFill>
              </a:rPr>
              <a:t/>
            </a:r>
            <a:br>
              <a:rPr lang="ru-RU" sz="1600" dirty="0" smtClean="0">
                <a:solidFill>
                  <a:srgbClr val="000000"/>
                </a:solidFill>
              </a:rPr>
            </a:br>
            <a:r>
              <a:rPr lang="ru-RU" sz="1600" dirty="0" smtClean="0">
                <a:solidFill>
                  <a:srgbClr val="000000"/>
                </a:solidFill>
              </a:rPr>
              <a:t>Ширина </a:t>
            </a:r>
            <a:r>
              <a:rPr lang="ru-RU" sz="1600" dirty="0">
                <a:solidFill>
                  <a:srgbClr val="000000"/>
                </a:solidFill>
              </a:rPr>
              <a:t>полотна от 600 до 900 мм. </a:t>
            </a:r>
            <a:br>
              <a:rPr lang="ru-RU" sz="1600" dirty="0">
                <a:solidFill>
                  <a:srgbClr val="000000"/>
                </a:solidFill>
              </a:rPr>
            </a:br>
            <a:r>
              <a:rPr lang="ru-RU" sz="1600" dirty="0">
                <a:solidFill>
                  <a:srgbClr val="000000"/>
                </a:solidFill>
              </a:rPr>
              <a:t/>
            </a:r>
            <a:br>
              <a:rPr lang="ru-RU" sz="1600" dirty="0">
                <a:solidFill>
                  <a:srgbClr val="000000"/>
                </a:solidFill>
              </a:rPr>
            </a:br>
            <a:r>
              <a:rPr lang="ru-RU" sz="1600" dirty="0">
                <a:solidFill>
                  <a:srgbClr val="000000"/>
                </a:solidFill>
              </a:rPr>
              <a:t>В</a:t>
            </a:r>
            <a:r>
              <a:rPr lang="ru-RU" sz="1600" dirty="0" smtClean="0">
                <a:solidFill>
                  <a:srgbClr val="000000"/>
                </a:solidFill>
              </a:rPr>
              <a:t>ысота </a:t>
            </a:r>
            <a:r>
              <a:rPr lang="ru-RU" sz="1600" dirty="0">
                <a:solidFill>
                  <a:srgbClr val="000000"/>
                </a:solidFill>
              </a:rPr>
              <a:t>полотна от 1900 до 3000мм. </a:t>
            </a:r>
          </a:p>
          <a:p>
            <a:endParaRPr lang="ru-RU" sz="1600" dirty="0" smtClean="0">
              <a:solidFill>
                <a:srgbClr val="000000"/>
              </a:solidFill>
            </a:endParaRPr>
          </a:p>
          <a:p>
            <a:endParaRPr lang="ru-RU" sz="1600" dirty="0"/>
          </a:p>
        </p:txBody>
      </p:sp>
      <p:pic>
        <p:nvPicPr>
          <p:cNvPr id="5" name="Изображение 4" descr="sofia_patented.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53909" y="801470"/>
            <a:ext cx="1059841" cy="1059841"/>
          </a:xfrm>
          <a:prstGeom prst="rect">
            <a:avLst/>
          </a:prstGeom>
        </p:spPr>
      </p:pic>
      <p:pic>
        <p:nvPicPr>
          <p:cNvPr id="7" name="Изображение 6" descr="classic-geometry-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447" y="1861311"/>
            <a:ext cx="6159345" cy="4059517"/>
          </a:xfrm>
          <a:prstGeom prst="rect">
            <a:avLst/>
          </a:prstGeom>
        </p:spPr>
      </p:pic>
    </p:spTree>
    <p:extLst>
      <p:ext uri="{BB962C8B-B14F-4D97-AF65-F5344CB8AC3E}">
        <p14:creationId xmlns:p14="http://schemas.microsoft.com/office/powerpoint/2010/main" val="24286657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801470"/>
            <a:ext cx="8229600" cy="620794"/>
          </a:xfrm>
        </p:spPr>
        <p:txBody>
          <a:bodyPr/>
          <a:lstStyle/>
          <a:p>
            <a:r>
              <a:rPr lang="ru-RU" dirty="0" smtClean="0"/>
              <a:t>паркет</a:t>
            </a:r>
            <a:endParaRPr lang="ru-RU" dirty="0"/>
          </a:p>
        </p:txBody>
      </p:sp>
      <p:sp>
        <p:nvSpPr>
          <p:cNvPr id="3" name="Текст 2"/>
          <p:cNvSpPr>
            <a:spLocks noGrp="1"/>
          </p:cNvSpPr>
          <p:nvPr>
            <p:ph type="body" sz="quarter" idx="11"/>
          </p:nvPr>
        </p:nvSpPr>
        <p:spPr>
          <a:xfrm>
            <a:off x="635000" y="1758454"/>
            <a:ext cx="7778750" cy="3892550"/>
          </a:xfrm>
        </p:spPr>
        <p:txBody>
          <a:bodyPr/>
          <a:lstStyle/>
          <a:p>
            <a:pPr marL="285750" indent="-285750">
              <a:buFont typeface="Arial"/>
              <a:buChar char="•"/>
            </a:pPr>
            <a:r>
              <a:rPr lang="ru-RU" dirty="0" smtClean="0"/>
              <a:t>Множество вариантов самых трендовых цветов и фактуры</a:t>
            </a:r>
          </a:p>
          <a:p>
            <a:pPr marL="285750" indent="-285750">
              <a:buFont typeface="Arial"/>
              <a:buChar char="•"/>
            </a:pPr>
            <a:r>
              <a:rPr lang="ru-RU" dirty="0" smtClean="0"/>
              <a:t>Высочайшее качество покрытия</a:t>
            </a:r>
          </a:p>
          <a:p>
            <a:pPr marL="285750" indent="-285750">
              <a:buFont typeface="Arial"/>
              <a:buChar char="•"/>
            </a:pPr>
            <a:r>
              <a:rPr lang="ru-RU" dirty="0" smtClean="0"/>
              <a:t>Использование лака с оксидом алюминия обеспечивает долговечность паркета даже в местах с экстремальной проходимостью</a:t>
            </a:r>
          </a:p>
          <a:p>
            <a:pPr marL="285750" indent="-285750">
              <a:buFont typeface="Arial"/>
              <a:buChar char="•"/>
            </a:pPr>
            <a:r>
              <a:rPr lang="ru-RU" dirty="0" smtClean="0"/>
              <a:t>Основа из российской фанеры (лучшей в </a:t>
            </a:r>
            <a:r>
              <a:rPr lang="ru-RU" dirty="0"/>
              <a:t>мире) </a:t>
            </a:r>
            <a:r>
              <a:rPr lang="ru-RU" dirty="0" smtClean="0"/>
              <a:t>с поперечными пропилами </a:t>
            </a:r>
            <a:r>
              <a:rPr lang="ru-RU" dirty="0"/>
              <a:t>обеспечивают эластичность </a:t>
            </a:r>
            <a:r>
              <a:rPr lang="ru-RU" dirty="0" smtClean="0"/>
              <a:t>пола и защиту от деформации при перепадах влажности</a:t>
            </a:r>
          </a:p>
          <a:p>
            <a:pPr marL="285750" indent="-285750">
              <a:buFont typeface="Arial"/>
              <a:buChar char="•"/>
            </a:pPr>
            <a:r>
              <a:rPr lang="ru-RU" dirty="0" smtClean="0"/>
              <a:t>Дополнительный слой из пробки – не требуется подложка, пол теплый, мягкий, звукоизоляционный и защищен от гниения.</a:t>
            </a:r>
          </a:p>
          <a:p>
            <a:pPr marL="285750" indent="-285750">
              <a:buFont typeface="Arial"/>
              <a:buChar char="•"/>
            </a:pPr>
            <a:r>
              <a:rPr lang="ru-RU" dirty="0" smtClean="0"/>
              <a:t>Одинаковая толщина у всех типов сэндвичей = ровный прочный пол по всему дому без перепадов и порожков! </a:t>
            </a:r>
          </a:p>
          <a:p>
            <a:pPr marL="285750" indent="-285750">
              <a:buFont typeface="Arial"/>
              <a:buChar char="•"/>
            </a:pPr>
            <a:r>
              <a:rPr lang="ru-RU" dirty="0" smtClean="0"/>
              <a:t>Инновационный замок клик-система </a:t>
            </a:r>
            <a:r>
              <a:rPr lang="en-US" dirty="0" err="1" smtClean="0"/>
              <a:t>SofiaClic</a:t>
            </a:r>
            <a:r>
              <a:rPr lang="ru-RU" dirty="0" smtClean="0"/>
              <a:t> выдерживает разрыв 2200 кг/10 см</a:t>
            </a:r>
          </a:p>
          <a:p>
            <a:pPr marL="285750" indent="-285750">
              <a:buFont typeface="Arial"/>
              <a:buChar char="•"/>
            </a:pPr>
            <a:r>
              <a:rPr lang="ru-RU" dirty="0" smtClean="0"/>
              <a:t>Клик-система обработана воском, пол не скрипит, стыки защищены от влаги.</a:t>
            </a:r>
          </a:p>
          <a:p>
            <a:pPr marL="285750" indent="-285750">
              <a:buFont typeface="Arial"/>
              <a:buChar char="•"/>
            </a:pPr>
            <a:endParaRPr lang="en-US" dirty="0" smtClean="0"/>
          </a:p>
          <a:p>
            <a:pPr marL="285750" indent="-285750">
              <a:buFont typeface="Arial"/>
              <a:buChar char="•"/>
            </a:pPr>
            <a:endParaRPr lang="ru-RU" dirty="0"/>
          </a:p>
        </p:txBody>
      </p:sp>
      <p:pic>
        <p:nvPicPr>
          <p:cNvPr id="5" name="Изображение 4" descr="sofia_patented.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53909" y="801470"/>
            <a:ext cx="1059841" cy="1059841"/>
          </a:xfrm>
          <a:prstGeom prst="rect">
            <a:avLst/>
          </a:prstGeom>
        </p:spPr>
      </p:pic>
    </p:spTree>
    <p:extLst>
      <p:ext uri="{BB962C8B-B14F-4D97-AF65-F5344CB8AC3E}">
        <p14:creationId xmlns:p14="http://schemas.microsoft.com/office/powerpoint/2010/main" val="36346629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773546"/>
            <a:ext cx="8229600" cy="593251"/>
          </a:xfrm>
        </p:spPr>
        <p:txBody>
          <a:bodyPr/>
          <a:lstStyle/>
          <a:p>
            <a:r>
              <a:rPr lang="en-US" dirty="0" smtClean="0"/>
              <a:t>Nature </a:t>
            </a:r>
            <a:r>
              <a:rPr lang="en-US" sz="2000" dirty="0" err="1" smtClean="0"/>
              <a:t>Egidio</a:t>
            </a:r>
            <a:r>
              <a:rPr lang="en-US" sz="2000" dirty="0" smtClean="0"/>
              <a:t> </a:t>
            </a:r>
            <a:r>
              <a:rPr lang="en-US" sz="2000" dirty="0" err="1" smtClean="0"/>
              <a:t>Panzera</a:t>
            </a:r>
            <a:endParaRPr lang="ru-RU" dirty="0"/>
          </a:p>
        </p:txBody>
      </p:sp>
      <p:pic>
        <p:nvPicPr>
          <p:cNvPr id="6" name="Изображение 5" descr="16_Nature_Фьёрд_109.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007070" y="4380622"/>
            <a:ext cx="1222200" cy="2494284"/>
          </a:xfrm>
          <a:prstGeom prst="rect">
            <a:avLst/>
          </a:prstGeom>
        </p:spPr>
      </p:pic>
      <p:pic>
        <p:nvPicPr>
          <p:cNvPr id="7" name="Изображение 6" descr="15_Nature_Чегет_108.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009585" y="3485413"/>
            <a:ext cx="1220545" cy="2490908"/>
          </a:xfrm>
          <a:prstGeom prst="rect">
            <a:avLst/>
          </a:prstGeom>
        </p:spPr>
      </p:pic>
      <p:pic>
        <p:nvPicPr>
          <p:cNvPr id="8" name="Изображение 7" descr="13_Nature_Ливадия_104.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831239" y="1701839"/>
            <a:ext cx="1227372" cy="2504839"/>
          </a:xfrm>
          <a:prstGeom prst="rect">
            <a:avLst/>
          </a:prstGeom>
        </p:spPr>
      </p:pic>
      <p:pic>
        <p:nvPicPr>
          <p:cNvPr id="9" name="Изображение 8" descr="14_Nature_Арбатакс_18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828549" y="842407"/>
            <a:ext cx="1222205" cy="2494295"/>
          </a:xfrm>
          <a:prstGeom prst="rect">
            <a:avLst/>
          </a:prstGeom>
        </p:spPr>
      </p:pic>
      <p:pic>
        <p:nvPicPr>
          <p:cNvPr id="10" name="Изображение 9" descr="12_Nature_Колхида_144.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6828548" y="2607847"/>
            <a:ext cx="1222204" cy="2494295"/>
          </a:xfrm>
          <a:prstGeom prst="rect">
            <a:avLst/>
          </a:prstGeom>
        </p:spPr>
      </p:pic>
      <p:pic>
        <p:nvPicPr>
          <p:cNvPr id="11" name="Изображение 10" descr="09_Nature_Байдар_143.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6831239" y="3469860"/>
            <a:ext cx="1227372" cy="2504839"/>
          </a:xfrm>
          <a:prstGeom prst="rect">
            <a:avLst/>
          </a:prstGeom>
        </p:spPr>
      </p:pic>
      <p:pic>
        <p:nvPicPr>
          <p:cNvPr id="12" name="Изображение 11" descr="06_Nature_Тукулан_142.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1253492" y="3484552"/>
            <a:ext cx="1222200" cy="2494283"/>
          </a:xfrm>
          <a:prstGeom prst="rect">
            <a:avLst/>
          </a:prstGeom>
        </p:spPr>
      </p:pic>
      <p:pic>
        <p:nvPicPr>
          <p:cNvPr id="14" name="Изображение 13" descr="10_Nature_Валаам_103_без-поперечного-пиления.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6828547" y="4380614"/>
            <a:ext cx="1222204" cy="2494294"/>
          </a:xfrm>
          <a:prstGeom prst="rect">
            <a:avLst/>
          </a:prstGeom>
        </p:spPr>
      </p:pic>
      <p:pic>
        <p:nvPicPr>
          <p:cNvPr id="15" name="Изображение 14" descr="01_Nature_Травертин_180.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400000">
            <a:off x="3996514" y="842408"/>
            <a:ext cx="1222206" cy="2494296"/>
          </a:xfrm>
          <a:prstGeom prst="rect">
            <a:avLst/>
          </a:prstGeom>
        </p:spPr>
      </p:pic>
      <p:pic>
        <p:nvPicPr>
          <p:cNvPr id="16" name="Изображение 15" descr="02_Nature_Монтсеррат_181.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5400000">
            <a:off x="3999204" y="1701839"/>
            <a:ext cx="1227373" cy="2504842"/>
          </a:xfrm>
          <a:prstGeom prst="rect">
            <a:avLst/>
          </a:prstGeom>
        </p:spPr>
      </p:pic>
      <p:pic>
        <p:nvPicPr>
          <p:cNvPr id="17" name="Изображение 16" descr="05_Nature_Каракум_102.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5400000">
            <a:off x="1256186" y="2594592"/>
            <a:ext cx="1227372" cy="2504841"/>
          </a:xfrm>
          <a:prstGeom prst="rect">
            <a:avLst/>
          </a:prstGeom>
        </p:spPr>
      </p:pic>
      <p:pic>
        <p:nvPicPr>
          <p:cNvPr id="18" name="Изображение 17" descr="08_Nature_Хибины_101.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5400000">
            <a:off x="1234623" y="4377930"/>
            <a:ext cx="1227373" cy="2504842"/>
          </a:xfrm>
          <a:prstGeom prst="rect">
            <a:avLst/>
          </a:prstGeom>
        </p:spPr>
      </p:pic>
      <p:pic>
        <p:nvPicPr>
          <p:cNvPr id="19" name="Изображение 18" descr="03_Nature_Тироль_141.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5400000">
            <a:off x="1250688" y="1717902"/>
            <a:ext cx="1216807" cy="2483280"/>
          </a:xfrm>
          <a:prstGeom prst="rect">
            <a:avLst/>
          </a:prstGeom>
        </p:spPr>
      </p:pic>
      <p:pic>
        <p:nvPicPr>
          <p:cNvPr id="20" name="Изображение 19" descr="07_Nature_Portopalo_140.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5400000">
            <a:off x="4015270" y="2610656"/>
            <a:ext cx="1216806" cy="2483278"/>
          </a:xfrm>
          <a:prstGeom prst="rect">
            <a:avLst/>
          </a:prstGeom>
        </p:spPr>
      </p:pic>
      <p:pic>
        <p:nvPicPr>
          <p:cNvPr id="21" name="Изображение 20" descr="04_Nature_Фира_100.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5400000">
            <a:off x="1231934" y="842408"/>
            <a:ext cx="1222204" cy="2494294"/>
          </a:xfrm>
          <a:prstGeom prst="rect">
            <a:avLst/>
          </a:prstGeom>
        </p:spPr>
      </p:pic>
    </p:spTree>
    <p:extLst>
      <p:ext uri="{BB962C8B-B14F-4D97-AF65-F5344CB8AC3E}">
        <p14:creationId xmlns:p14="http://schemas.microsoft.com/office/powerpoint/2010/main" val="4616659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764641"/>
            <a:ext cx="8229600" cy="620794"/>
          </a:xfrm>
        </p:spPr>
        <p:txBody>
          <a:bodyPr/>
          <a:lstStyle/>
          <a:p>
            <a:r>
              <a:rPr lang="en-US" dirty="0" smtClean="0"/>
              <a:t>charm </a:t>
            </a:r>
            <a:r>
              <a:rPr lang="en-US" sz="2000" dirty="0" err="1" smtClean="0"/>
              <a:t>Egidio</a:t>
            </a:r>
            <a:r>
              <a:rPr lang="en-US" sz="2000" dirty="0" smtClean="0"/>
              <a:t> </a:t>
            </a:r>
            <a:r>
              <a:rPr lang="en-US" sz="2000" dirty="0" err="1" smtClean="0"/>
              <a:t>Panzera</a:t>
            </a:r>
            <a:endParaRPr lang="ru-RU" dirty="0"/>
          </a:p>
        </p:txBody>
      </p:sp>
      <p:pic>
        <p:nvPicPr>
          <p:cNvPr id="5" name="Изображение 4" descr="15_Charm_Ноктюрн_14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515939" y="4100545"/>
            <a:ext cx="1178373" cy="2404842"/>
          </a:xfrm>
          <a:prstGeom prst="rect">
            <a:avLst/>
          </a:prstGeom>
        </p:spPr>
      </p:pic>
      <p:pic>
        <p:nvPicPr>
          <p:cNvPr id="6" name="Изображение 5" descr="09_Charm_Регтайм_18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519580" y="751778"/>
            <a:ext cx="1175978" cy="2399955"/>
          </a:xfrm>
          <a:prstGeom prst="rect">
            <a:avLst/>
          </a:prstGeom>
        </p:spPr>
      </p:pic>
      <p:pic>
        <p:nvPicPr>
          <p:cNvPr id="7" name="Изображение 6" descr="12_Charm_Павана_185.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519579" y="2406407"/>
            <a:ext cx="1175978" cy="2399955"/>
          </a:xfrm>
          <a:prstGeom prst="rect">
            <a:avLst/>
          </a:prstGeom>
        </p:spPr>
      </p:pic>
      <p:pic>
        <p:nvPicPr>
          <p:cNvPr id="8" name="Изображение 7" descr="14_Charm_Фламенко_13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514692" y="3254704"/>
            <a:ext cx="1175978" cy="2399955"/>
          </a:xfrm>
          <a:prstGeom prst="rect">
            <a:avLst/>
          </a:prstGeom>
        </p:spPr>
      </p:pic>
      <p:pic>
        <p:nvPicPr>
          <p:cNvPr id="9" name="Изображение 8" descr="11_Charm_Кантата_038.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6513445" y="1563716"/>
            <a:ext cx="1173583" cy="2395068"/>
          </a:xfrm>
          <a:prstGeom prst="rect">
            <a:avLst/>
          </a:prstGeom>
        </p:spPr>
      </p:pic>
      <p:pic>
        <p:nvPicPr>
          <p:cNvPr id="10" name="Изображение 9" descr="13_Charm_Хабанера_115.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3898566" y="4113067"/>
            <a:ext cx="1154309" cy="2355734"/>
          </a:xfrm>
          <a:prstGeom prst="rect">
            <a:avLst/>
          </a:prstGeom>
        </p:spPr>
      </p:pic>
      <p:pic>
        <p:nvPicPr>
          <p:cNvPr id="11" name="Изображение 10" descr="10_Charm_Рапсодия_114.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3902598" y="3264013"/>
            <a:ext cx="1158090" cy="2363449"/>
          </a:xfrm>
          <a:prstGeom prst="rect">
            <a:avLst/>
          </a:prstGeom>
        </p:spPr>
      </p:pic>
      <p:pic>
        <p:nvPicPr>
          <p:cNvPr id="12" name="Изображение 11" descr="07_Charm_Элегия_147.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1284822" y="4108873"/>
            <a:ext cx="1162369" cy="2372182"/>
          </a:xfrm>
          <a:prstGeom prst="rect">
            <a:avLst/>
          </a:prstGeom>
        </p:spPr>
      </p:pic>
      <p:pic>
        <p:nvPicPr>
          <p:cNvPr id="13" name="Изображение 12" descr="08_Charm_Барокко_113.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400000">
            <a:off x="3906000" y="2430489"/>
            <a:ext cx="1155853" cy="2358884"/>
          </a:xfrm>
          <a:prstGeom prst="rect">
            <a:avLst/>
          </a:prstGeom>
        </p:spPr>
      </p:pic>
      <p:pic>
        <p:nvPicPr>
          <p:cNvPr id="14" name="Изображение 13" descr="01_Charm_Силенцио_146.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5400000">
            <a:off x="1267773" y="3255950"/>
            <a:ext cx="1173583" cy="2395067"/>
          </a:xfrm>
          <a:prstGeom prst="rect">
            <a:avLst/>
          </a:prstGeom>
        </p:spPr>
      </p:pic>
      <p:pic>
        <p:nvPicPr>
          <p:cNvPr id="15" name="Изображение 14" descr="06_Charm_Кантри_112_поперечное-пиление.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5400000">
            <a:off x="3898568" y="1593021"/>
            <a:ext cx="1154308" cy="2355731"/>
          </a:xfrm>
          <a:prstGeom prst="rect">
            <a:avLst/>
          </a:prstGeom>
        </p:spPr>
      </p:pic>
      <p:pic>
        <p:nvPicPr>
          <p:cNvPr id="16" name="Изображение 15" descr="05_Charm_Кантри_112_без-поперечного-пиления.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5400000">
            <a:off x="3898569" y="784724"/>
            <a:ext cx="1154309" cy="2355732"/>
          </a:xfrm>
          <a:prstGeom prst="rect">
            <a:avLst/>
          </a:prstGeom>
        </p:spPr>
      </p:pic>
      <p:pic>
        <p:nvPicPr>
          <p:cNvPr id="17" name="Изображение 16" descr="03_Charm_Сиринкс_105.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5400000">
            <a:off x="1284821" y="2427096"/>
            <a:ext cx="1162370" cy="2372184"/>
          </a:xfrm>
          <a:prstGeom prst="rect">
            <a:avLst/>
          </a:prstGeom>
        </p:spPr>
      </p:pic>
      <p:pic>
        <p:nvPicPr>
          <p:cNvPr id="18" name="Изображение 17" descr="04_Charm_Экспромт_182.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5400000">
            <a:off x="1284821" y="1600039"/>
            <a:ext cx="1162370" cy="2372184"/>
          </a:xfrm>
          <a:prstGeom prst="rect">
            <a:avLst/>
          </a:prstGeom>
        </p:spPr>
      </p:pic>
      <p:pic>
        <p:nvPicPr>
          <p:cNvPr id="19" name="Изображение 18" descr="02_Charm_Пастораль_130.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5400000">
            <a:off x="1297076" y="784724"/>
            <a:ext cx="1154309" cy="2355734"/>
          </a:xfrm>
          <a:prstGeom prst="rect">
            <a:avLst/>
          </a:prstGeom>
        </p:spPr>
      </p:pic>
    </p:spTree>
    <p:extLst>
      <p:ext uri="{BB962C8B-B14F-4D97-AF65-F5344CB8AC3E}">
        <p14:creationId xmlns:p14="http://schemas.microsoft.com/office/powerpoint/2010/main" val="2674054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851320"/>
            <a:ext cx="8229600" cy="620794"/>
          </a:xfrm>
        </p:spPr>
        <p:txBody>
          <a:bodyPr/>
          <a:lstStyle/>
          <a:p>
            <a:r>
              <a:rPr lang="ru-RU" dirty="0" smtClean="0"/>
              <a:t>Цвета (двери)</a:t>
            </a:r>
            <a:endParaRPr lang="ru-RU" dirty="0"/>
          </a:p>
        </p:txBody>
      </p:sp>
      <p:pic>
        <p:nvPicPr>
          <p:cNvPr id="4" name="Изображение 3" descr="облицовки_2017-07-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589" y="1570706"/>
            <a:ext cx="7847479" cy="4413854"/>
          </a:xfrm>
          <a:prstGeom prst="rect">
            <a:avLst/>
          </a:prstGeom>
        </p:spPr>
      </p:pic>
    </p:spTree>
    <p:extLst>
      <p:ext uri="{BB962C8B-B14F-4D97-AF65-F5344CB8AC3E}">
        <p14:creationId xmlns:p14="http://schemas.microsoft.com/office/powerpoint/2010/main" val="31417154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en-US" dirty="0" smtClean="0"/>
              <a:t>character </a:t>
            </a:r>
            <a:r>
              <a:rPr lang="en-US" sz="2000" dirty="0" err="1" smtClean="0"/>
              <a:t>Egidio</a:t>
            </a:r>
            <a:r>
              <a:rPr lang="en-US" sz="2000" dirty="0" smtClean="0"/>
              <a:t> </a:t>
            </a:r>
            <a:r>
              <a:rPr lang="en-US" sz="2000" dirty="0" err="1" smtClean="0"/>
              <a:t>Panzera</a:t>
            </a:r>
            <a:endParaRPr lang="ru-RU" dirty="0"/>
          </a:p>
        </p:txBody>
      </p:sp>
      <p:pic>
        <p:nvPicPr>
          <p:cNvPr id="5" name="Изображение 4" descr="01_Character_Shiny Silver_10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607" y="1754314"/>
            <a:ext cx="2779930" cy="868608"/>
          </a:xfrm>
          <a:prstGeom prst="rect">
            <a:avLst/>
          </a:prstGeom>
        </p:spPr>
      </p:pic>
      <p:pic>
        <p:nvPicPr>
          <p:cNvPr id="6" name="Изображение 5" descr="02_Character_Shiny Gold_10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607" y="2745883"/>
            <a:ext cx="2779930" cy="868608"/>
          </a:xfrm>
          <a:prstGeom prst="rect">
            <a:avLst/>
          </a:prstGeom>
        </p:spPr>
      </p:pic>
      <p:pic>
        <p:nvPicPr>
          <p:cNvPr id="7" name="Изображение 6" descr="03_Character_Shiny_11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2607" y="3751476"/>
            <a:ext cx="2779930" cy="868608"/>
          </a:xfrm>
          <a:prstGeom prst="rect">
            <a:avLst/>
          </a:prstGeom>
        </p:spPr>
      </p:pic>
      <p:pic>
        <p:nvPicPr>
          <p:cNvPr id="8" name="Изображение 7" descr="04_Character_Hipster_145.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607" y="4723803"/>
            <a:ext cx="2779930" cy="868608"/>
          </a:xfrm>
          <a:prstGeom prst="rect">
            <a:avLst/>
          </a:prstGeom>
        </p:spPr>
      </p:pic>
      <p:pic>
        <p:nvPicPr>
          <p:cNvPr id="9" name="Изображение 8" descr="05_Character_Glam_110.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01844" y="1754315"/>
            <a:ext cx="2779931" cy="868608"/>
          </a:xfrm>
          <a:prstGeom prst="rect">
            <a:avLst/>
          </a:prstGeom>
        </p:spPr>
      </p:pic>
      <p:pic>
        <p:nvPicPr>
          <p:cNvPr id="10" name="Изображение 9" descr="06_Character_EcoChic_184.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01844" y="2745883"/>
            <a:ext cx="2779931" cy="868609"/>
          </a:xfrm>
          <a:prstGeom prst="rect">
            <a:avLst/>
          </a:prstGeom>
        </p:spPr>
      </p:pic>
      <p:pic>
        <p:nvPicPr>
          <p:cNvPr id="11" name="Изображение 10" descr="07_Character_Street_111.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01844" y="3751476"/>
            <a:ext cx="2779931" cy="868608"/>
          </a:xfrm>
          <a:prstGeom prst="rect">
            <a:avLst/>
          </a:prstGeom>
        </p:spPr>
      </p:pic>
      <p:pic>
        <p:nvPicPr>
          <p:cNvPr id="12" name="Изображение 11" descr="08_Character_EcoCouture_187.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01844" y="4723803"/>
            <a:ext cx="2779931" cy="868608"/>
          </a:xfrm>
          <a:prstGeom prst="rect">
            <a:avLst/>
          </a:prstGeom>
        </p:spPr>
      </p:pic>
      <p:pic>
        <p:nvPicPr>
          <p:cNvPr id="13" name="Изображение 12" descr="09_Character_BlackDandy_117.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77868" y="1754314"/>
            <a:ext cx="2779928" cy="868607"/>
          </a:xfrm>
          <a:prstGeom prst="rect">
            <a:avLst/>
          </a:prstGeom>
        </p:spPr>
      </p:pic>
      <p:pic>
        <p:nvPicPr>
          <p:cNvPr id="14" name="Изображение 13" descr="10_Character_Haute_149.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77868" y="2745883"/>
            <a:ext cx="2779932" cy="868608"/>
          </a:xfrm>
          <a:prstGeom prst="rect">
            <a:avLst/>
          </a:prstGeom>
        </p:spPr>
      </p:pic>
      <p:pic>
        <p:nvPicPr>
          <p:cNvPr id="15" name="Изображение 14" descr="11_Character_Eclectic_116.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077868" y="3751476"/>
            <a:ext cx="2779931" cy="868608"/>
          </a:xfrm>
          <a:prstGeom prst="rect">
            <a:avLst/>
          </a:prstGeom>
        </p:spPr>
      </p:pic>
    </p:spTree>
    <p:extLst>
      <p:ext uri="{BB962C8B-B14F-4D97-AF65-F5344CB8AC3E}">
        <p14:creationId xmlns:p14="http://schemas.microsoft.com/office/powerpoint/2010/main" val="7689865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457200" y="741552"/>
            <a:ext cx="8229600" cy="620794"/>
          </a:xfrm>
        </p:spPr>
        <p:txBody>
          <a:bodyPr/>
          <a:lstStyle/>
          <a:p>
            <a:r>
              <a:rPr lang="ru-RU" sz="2800" u="none" cap="none" dirty="0" smtClean="0">
                <a:cs typeface="Helvetica"/>
              </a:rPr>
              <a:t>Бокс </a:t>
            </a:r>
            <a:r>
              <a:rPr lang="en-US" sz="2800" u="none" cap="none" dirty="0" smtClean="0">
                <a:cs typeface="Helvetica"/>
              </a:rPr>
              <a:t>Global</a:t>
            </a:r>
            <a:endParaRPr lang="ru-RU" sz="2800" u="none" cap="none" dirty="0">
              <a:cs typeface="Helvetica"/>
            </a:endParaRPr>
          </a:p>
        </p:txBody>
      </p:sp>
      <p:pic>
        <p:nvPicPr>
          <p:cNvPr id="10" name="Picture 5" descr="Z:\Marketing\!МАТЕРИАЛЫ САЙТА\ФИРМЕННЫЙ СТИЛЬ\РБМ\DSC_010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49583" y="1428198"/>
            <a:ext cx="7561795" cy="4583135"/>
          </a:xfrm>
          <a:prstGeom prst="rect">
            <a:avLst/>
          </a:prstGeom>
          <a:noFill/>
        </p:spPr>
      </p:pic>
    </p:spTree>
    <p:extLst>
      <p:ext uri="{BB962C8B-B14F-4D97-AF65-F5344CB8AC3E}">
        <p14:creationId xmlns:p14="http://schemas.microsoft.com/office/powerpoint/2010/main" val="20403953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457200" y="741552"/>
            <a:ext cx="8229600" cy="620794"/>
          </a:xfrm>
        </p:spPr>
        <p:txBody>
          <a:bodyPr/>
          <a:lstStyle/>
          <a:p>
            <a:r>
              <a:rPr lang="ru-RU" sz="2800" u="none" cap="none" dirty="0" smtClean="0">
                <a:cs typeface="Helvetica"/>
              </a:rPr>
              <a:t>Бокс </a:t>
            </a:r>
            <a:r>
              <a:rPr lang="en-US" sz="2800" u="none" cap="none" dirty="0" err="1" smtClean="0">
                <a:cs typeface="Helvetica"/>
              </a:rPr>
              <a:t>Alumin</a:t>
            </a:r>
            <a:r>
              <a:rPr lang="en-US" sz="2800" u="none" cap="none" dirty="0" err="1">
                <a:cs typeface="Helvetica"/>
              </a:rPr>
              <a:t>i</a:t>
            </a:r>
            <a:r>
              <a:rPr lang="en-US" sz="2800" u="none" cap="none" dirty="0" err="1" smtClean="0">
                <a:cs typeface="Helvetica"/>
              </a:rPr>
              <a:t>um</a:t>
            </a:r>
            <a:endParaRPr lang="ru-RU" sz="2800" u="none" cap="none" dirty="0">
              <a:cs typeface="Helvetica"/>
            </a:endParaRPr>
          </a:p>
        </p:txBody>
      </p:sp>
      <p:pic>
        <p:nvPicPr>
          <p:cNvPr id="5" name="Picture 4" descr="D:\всякая хрень\Al-Box.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6705" y="1362346"/>
            <a:ext cx="6999596" cy="4648987"/>
          </a:xfrm>
          <a:prstGeom prst="rect">
            <a:avLst/>
          </a:prstGeom>
          <a:noFill/>
        </p:spPr>
      </p:pic>
    </p:spTree>
    <p:extLst>
      <p:ext uri="{BB962C8B-B14F-4D97-AF65-F5344CB8AC3E}">
        <p14:creationId xmlns:p14="http://schemas.microsoft.com/office/powerpoint/2010/main" val="5529376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457200" y="741552"/>
            <a:ext cx="8229600" cy="620794"/>
          </a:xfrm>
        </p:spPr>
        <p:txBody>
          <a:bodyPr/>
          <a:lstStyle/>
          <a:p>
            <a:r>
              <a:rPr lang="ru-RU" sz="2800" u="none" cap="none" dirty="0" smtClean="0">
                <a:cs typeface="Helvetica"/>
              </a:rPr>
              <a:t>Боксы </a:t>
            </a:r>
            <a:r>
              <a:rPr lang="en-US" sz="2800" u="none" cap="none" dirty="0" smtClean="0">
                <a:cs typeface="Helvetica"/>
              </a:rPr>
              <a:t>Construction &amp; Collection</a:t>
            </a:r>
            <a:endParaRPr lang="ru-RU" sz="2800" u="none" cap="none" dirty="0">
              <a:cs typeface="Helvetica"/>
            </a:endParaRPr>
          </a:p>
        </p:txBody>
      </p:sp>
      <p:pic>
        <p:nvPicPr>
          <p:cNvPr id="43011" name="Picture 3" descr="Z:\Marketing\!МАТЕРИАЛЫ САЙТА\ФИРМЕННЫЙ СТИЛЬ\РБМ\DSC_008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061" y="1700705"/>
            <a:ext cx="4496979" cy="2986098"/>
          </a:xfrm>
          <a:prstGeom prst="rect">
            <a:avLst/>
          </a:prstGeom>
          <a:noFill/>
        </p:spPr>
      </p:pic>
      <p:pic>
        <p:nvPicPr>
          <p:cNvPr id="43012" name="Picture 4" descr="Z:\Marketing\!МАТЕРИАЛЫ САЙТА\ФИРМЕННЫЙ СТИЛЬ\РБМ\DSC_009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12040" y="2189890"/>
            <a:ext cx="4634681" cy="3078258"/>
          </a:xfrm>
          <a:prstGeom prst="rect">
            <a:avLst/>
          </a:prstGeom>
          <a:noFill/>
        </p:spPr>
      </p:pic>
    </p:spTree>
    <p:extLst>
      <p:ext uri="{BB962C8B-B14F-4D97-AF65-F5344CB8AC3E}">
        <p14:creationId xmlns:p14="http://schemas.microsoft.com/office/powerpoint/2010/main" val="42832788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smtClean="0"/>
              <a:t>Качество и гарантии</a:t>
            </a:r>
            <a:endParaRPr lang="ru-RU" dirty="0"/>
          </a:p>
        </p:txBody>
      </p:sp>
      <p:sp>
        <p:nvSpPr>
          <p:cNvPr id="3" name="Текст 2"/>
          <p:cNvSpPr>
            <a:spLocks noGrp="1"/>
          </p:cNvSpPr>
          <p:nvPr>
            <p:ph type="body" sz="quarter" idx="11"/>
          </p:nvPr>
        </p:nvSpPr>
        <p:spPr/>
        <p:txBody>
          <a:bodyPr/>
          <a:lstStyle/>
          <a:p>
            <a:r>
              <a:rPr lang="ru-RU" sz="2400" dirty="0" smtClean="0">
                <a:solidFill>
                  <a:schemeClr val="accent6"/>
                </a:solidFill>
              </a:rPr>
              <a:t>Гарантия на двери – 3 года</a:t>
            </a:r>
          </a:p>
          <a:p>
            <a:r>
              <a:rPr lang="ru-RU" sz="2400" dirty="0" smtClean="0">
                <a:solidFill>
                  <a:schemeClr val="accent6"/>
                </a:solidFill>
              </a:rPr>
              <a:t>Гарантия на напольные покрытия – 10 лет </a:t>
            </a:r>
            <a:endParaRPr lang="ru-RU" sz="2400" dirty="0">
              <a:solidFill>
                <a:schemeClr val="accent6"/>
              </a:solidFill>
            </a:endParaRPr>
          </a:p>
        </p:txBody>
      </p:sp>
      <p:pic>
        <p:nvPicPr>
          <p:cNvPr id="4" name="Изображение 3" descr="3y_sofi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8036" y="3191860"/>
            <a:ext cx="2739040" cy="2739040"/>
          </a:xfrm>
          <a:prstGeom prst="rect">
            <a:avLst/>
          </a:prstGeom>
        </p:spPr>
      </p:pic>
      <p:pic>
        <p:nvPicPr>
          <p:cNvPr id="5" name="Изображение 4" descr="Sofia_10_y_parque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064" y="3191344"/>
            <a:ext cx="2739556" cy="2739556"/>
          </a:xfrm>
          <a:prstGeom prst="rect">
            <a:avLst/>
          </a:prstGeom>
        </p:spPr>
      </p:pic>
    </p:spTree>
    <p:extLst>
      <p:ext uri="{BB962C8B-B14F-4D97-AF65-F5344CB8AC3E}">
        <p14:creationId xmlns:p14="http://schemas.microsoft.com/office/powerpoint/2010/main" val="2403841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smtClean="0"/>
              <a:t>Цвета (паркет)</a:t>
            </a:r>
            <a:endParaRPr lang="ru-RU" dirty="0"/>
          </a:p>
        </p:txBody>
      </p:sp>
      <p:pic>
        <p:nvPicPr>
          <p:cNvPr id="3" name="Изображение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080" y="1708490"/>
            <a:ext cx="8046720" cy="4528568"/>
          </a:xfrm>
          <a:prstGeom prst="rect">
            <a:avLst/>
          </a:prstGeom>
        </p:spPr>
      </p:pic>
    </p:spTree>
    <p:extLst>
      <p:ext uri="{BB962C8B-B14F-4D97-AF65-F5344CB8AC3E}">
        <p14:creationId xmlns:p14="http://schemas.microsoft.com/office/powerpoint/2010/main" val="4156416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smtClean="0"/>
              <a:t>Стекла</a:t>
            </a:r>
            <a:endParaRPr lang="ru-RU" dirty="0"/>
          </a:p>
        </p:txBody>
      </p:sp>
      <p:pic>
        <p:nvPicPr>
          <p:cNvPr id="5" name="Изображение 4" descr="Unknown-1.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2903" y="1703627"/>
            <a:ext cx="8022441" cy="4512623"/>
          </a:xfrm>
          <a:prstGeom prst="rect">
            <a:avLst/>
          </a:prstGeom>
        </p:spPr>
      </p:pic>
    </p:spTree>
    <p:extLst>
      <p:ext uri="{BB962C8B-B14F-4D97-AF65-F5344CB8AC3E}">
        <p14:creationId xmlns:p14="http://schemas.microsoft.com/office/powerpoint/2010/main" val="2443392087"/>
      </p:ext>
    </p:extLst>
  </p:cSld>
  <p:clrMapOvr>
    <a:masterClrMapping/>
  </p:clrMapOvr>
</p:sld>
</file>

<file path=ppt/theme/theme1.xml><?xml version="1.0" encoding="utf-8"?>
<a:theme xmlns:a="http://schemas.openxmlformats.org/drawingml/2006/main" name="SOFIA 2015">
  <a:themeElements>
    <a:clrScheme name="Impostazioni personalizzate 4">
      <a:dk1>
        <a:srgbClr val="F5F5F5"/>
      </a:dk1>
      <a:lt1>
        <a:srgbClr val="F5F5F5"/>
      </a:lt1>
      <a:dk2>
        <a:srgbClr val="F5F5F5"/>
      </a:dk2>
      <a:lt2>
        <a:srgbClr val="F5F5F5"/>
      </a:lt2>
      <a:accent1>
        <a:srgbClr val="E1EEE3"/>
      </a:accent1>
      <a:accent2>
        <a:srgbClr val="72802D"/>
      </a:accent2>
      <a:accent3>
        <a:srgbClr val="1D3531"/>
      </a:accent3>
      <a:accent4>
        <a:srgbClr val="9D3A23"/>
      </a:accent4>
      <a:accent5>
        <a:srgbClr val="000000"/>
      </a:accent5>
      <a:accent6>
        <a:srgbClr val="000000"/>
      </a:accent6>
      <a:hlink>
        <a:srgbClr val="000000"/>
      </a:hlink>
      <a:folHlink>
        <a:srgbClr val="000000"/>
      </a:folHlink>
    </a:clrScheme>
    <a:fontScheme name="Album da disegno">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b="1" i="0" u="sng" baseline="0" dirty="0" smtClean="0">
            <a:solidFill>
              <a:schemeClr val="bg1"/>
            </a:solidFill>
            <a:latin typeface="Cambria"/>
          </a:defRPr>
        </a:defPPr>
      </a:lstStyle>
    </a:txDef>
  </a:objectDefaults>
  <a:extraClrSchemeLst/>
</a:theme>
</file>

<file path=ppt/theme/themeOverride1.xml><?xml version="1.0" encoding="utf-8"?>
<a:themeOverride xmlns:a="http://schemas.openxmlformats.org/drawingml/2006/main">
  <a:clrScheme name="Impostazioni personalizzate 4">
    <a:dk1>
      <a:srgbClr val="F5F5F5"/>
    </a:dk1>
    <a:lt1>
      <a:srgbClr val="F5F5F5"/>
    </a:lt1>
    <a:dk2>
      <a:srgbClr val="F5F5F5"/>
    </a:dk2>
    <a:lt2>
      <a:srgbClr val="F5F5F5"/>
    </a:lt2>
    <a:accent1>
      <a:srgbClr val="E1EEE3"/>
    </a:accent1>
    <a:accent2>
      <a:srgbClr val="72802D"/>
    </a:accent2>
    <a:accent3>
      <a:srgbClr val="1D3531"/>
    </a:accent3>
    <a:accent4>
      <a:srgbClr val="9D3A23"/>
    </a:accent4>
    <a:accent5>
      <a:srgbClr val="000000"/>
    </a:accent5>
    <a:accent6>
      <a:srgbClr val="000000"/>
    </a:accent6>
    <a:hlink>
      <a:srgbClr val="000000"/>
    </a:hlink>
    <a:folHlink>
      <a:srgbClr val="000000"/>
    </a:folHlink>
  </a:clrScheme>
  <a:fontScheme name="Album da disegno">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Impostazioni personalizzate 4">
    <a:dk1>
      <a:srgbClr val="F5F5F5"/>
    </a:dk1>
    <a:lt1>
      <a:srgbClr val="F5F5F5"/>
    </a:lt1>
    <a:dk2>
      <a:srgbClr val="F5F5F5"/>
    </a:dk2>
    <a:lt2>
      <a:srgbClr val="F5F5F5"/>
    </a:lt2>
    <a:accent1>
      <a:srgbClr val="E1EEE3"/>
    </a:accent1>
    <a:accent2>
      <a:srgbClr val="72802D"/>
    </a:accent2>
    <a:accent3>
      <a:srgbClr val="1D3531"/>
    </a:accent3>
    <a:accent4>
      <a:srgbClr val="9D3A23"/>
    </a:accent4>
    <a:accent5>
      <a:srgbClr val="000000"/>
    </a:accent5>
    <a:accent6>
      <a:srgbClr val="000000"/>
    </a:accent6>
    <a:hlink>
      <a:srgbClr val="000000"/>
    </a:hlink>
    <a:folHlink>
      <a:srgbClr val="000000"/>
    </a:folHlink>
  </a:clrScheme>
  <a:fontScheme name="Album da disegno">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Impostazioni personalizzate 4">
    <a:dk1>
      <a:srgbClr val="F5F5F5"/>
    </a:dk1>
    <a:lt1>
      <a:srgbClr val="F5F5F5"/>
    </a:lt1>
    <a:dk2>
      <a:srgbClr val="F5F5F5"/>
    </a:dk2>
    <a:lt2>
      <a:srgbClr val="F5F5F5"/>
    </a:lt2>
    <a:accent1>
      <a:srgbClr val="E1EEE3"/>
    </a:accent1>
    <a:accent2>
      <a:srgbClr val="72802D"/>
    </a:accent2>
    <a:accent3>
      <a:srgbClr val="1D3531"/>
    </a:accent3>
    <a:accent4>
      <a:srgbClr val="9D3A23"/>
    </a:accent4>
    <a:accent5>
      <a:srgbClr val="000000"/>
    </a:accent5>
    <a:accent6>
      <a:srgbClr val="000000"/>
    </a:accent6>
    <a:hlink>
      <a:srgbClr val="000000"/>
    </a:hlink>
    <a:folHlink>
      <a:srgbClr val="000000"/>
    </a:folHlink>
  </a:clrScheme>
  <a:fontScheme name="Album da disegno">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Impostazioni personalizzate 4">
    <a:dk1>
      <a:srgbClr val="F5F5F5"/>
    </a:dk1>
    <a:lt1>
      <a:srgbClr val="F5F5F5"/>
    </a:lt1>
    <a:dk2>
      <a:srgbClr val="F5F5F5"/>
    </a:dk2>
    <a:lt2>
      <a:srgbClr val="F5F5F5"/>
    </a:lt2>
    <a:accent1>
      <a:srgbClr val="E1EEE3"/>
    </a:accent1>
    <a:accent2>
      <a:srgbClr val="72802D"/>
    </a:accent2>
    <a:accent3>
      <a:srgbClr val="1D3531"/>
    </a:accent3>
    <a:accent4>
      <a:srgbClr val="9D3A23"/>
    </a:accent4>
    <a:accent5>
      <a:srgbClr val="000000"/>
    </a:accent5>
    <a:accent6>
      <a:srgbClr val="000000"/>
    </a:accent6>
    <a:hlink>
      <a:srgbClr val="000000"/>
    </a:hlink>
    <a:folHlink>
      <a:srgbClr val="000000"/>
    </a:folHlink>
  </a:clrScheme>
  <a:fontScheme name="Album da disegno">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Impostazioni personalizzate 4">
    <a:dk1>
      <a:srgbClr val="F5F5F5"/>
    </a:dk1>
    <a:lt1>
      <a:srgbClr val="F5F5F5"/>
    </a:lt1>
    <a:dk2>
      <a:srgbClr val="F5F5F5"/>
    </a:dk2>
    <a:lt2>
      <a:srgbClr val="F5F5F5"/>
    </a:lt2>
    <a:accent1>
      <a:srgbClr val="E1EEE3"/>
    </a:accent1>
    <a:accent2>
      <a:srgbClr val="72802D"/>
    </a:accent2>
    <a:accent3>
      <a:srgbClr val="1D3531"/>
    </a:accent3>
    <a:accent4>
      <a:srgbClr val="9D3A23"/>
    </a:accent4>
    <a:accent5>
      <a:srgbClr val="000000"/>
    </a:accent5>
    <a:accent6>
      <a:srgbClr val="000000"/>
    </a:accent6>
    <a:hlink>
      <a:srgbClr val="000000"/>
    </a:hlink>
    <a:folHlink>
      <a:srgbClr val="000000"/>
    </a:folHlink>
  </a:clrScheme>
  <a:fontScheme name="Album da disegno">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2531</TotalTime>
  <Words>1356</Words>
  <Application>Microsoft Office PowerPoint</Application>
  <PresentationFormat>Экран (4:3)</PresentationFormat>
  <Paragraphs>259</Paragraphs>
  <Slides>74</Slides>
  <Notes>0</Notes>
  <HiddenSlides>0</HiddenSlides>
  <MMClips>8</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74</vt:i4>
      </vt:variant>
    </vt:vector>
  </HeadingPairs>
  <TitlesOfParts>
    <vt:vector size="81" baseType="lpstr">
      <vt:lpstr>Arial</vt:lpstr>
      <vt:lpstr>Cambria</vt:lpstr>
      <vt:lpstr>Georgia</vt:lpstr>
      <vt:lpstr>Helvetica</vt:lpstr>
      <vt:lpstr>Verdana</vt:lpstr>
      <vt:lpstr>Zapf Dingbats</vt:lpstr>
      <vt:lpstr>SOFIA 2015</vt:lpstr>
      <vt:lpstr>Информация для дизайнеров и архитекторов      2017</vt:lpstr>
      <vt:lpstr>Sofia: Двери, паркет, интерьеры</vt:lpstr>
      <vt:lpstr>Продукт sofia</vt:lpstr>
      <vt:lpstr>Дизайн</vt:lpstr>
      <vt:lpstr>Качество и безопасность</vt:lpstr>
      <vt:lpstr>Инновации</vt:lpstr>
      <vt:lpstr>Цвета (двери)</vt:lpstr>
      <vt:lpstr>Цвета (паркет)</vt:lpstr>
      <vt:lpstr>Стекла</vt:lpstr>
      <vt:lpstr>Classic by riccardo giovanetti</vt:lpstr>
      <vt:lpstr>Bridge by franco poli</vt:lpstr>
      <vt:lpstr>Light by franco poli</vt:lpstr>
      <vt:lpstr>Original by riccardo giovanetti</vt:lpstr>
      <vt:lpstr>Smart by franco poli</vt:lpstr>
      <vt:lpstr>Rain by franco poli</vt:lpstr>
      <vt:lpstr>Мастер и маргарита  by franco poli</vt:lpstr>
      <vt:lpstr>skyline by garcia cumini</vt:lpstr>
      <vt:lpstr>Crystal by garcia cumini</vt:lpstr>
      <vt:lpstr>Manigliona</vt:lpstr>
      <vt:lpstr>Сдвижные системы</vt:lpstr>
      <vt:lpstr>Рото дверь</vt:lpstr>
      <vt:lpstr>Купе</vt:lpstr>
      <vt:lpstr>Пенал</vt:lpstr>
      <vt:lpstr>Magic</vt:lpstr>
      <vt:lpstr>Mystery</vt:lpstr>
      <vt:lpstr>Compack 90</vt:lpstr>
      <vt:lpstr>Compack 180</vt:lpstr>
      <vt:lpstr>Книжка</vt:lpstr>
      <vt:lpstr>Скрытая дверь Invisible</vt:lpstr>
      <vt:lpstr>Двери и фурнитура</vt:lpstr>
      <vt:lpstr>ORIGINAL by franco Poli</vt:lpstr>
      <vt:lpstr>Ручка для Original</vt:lpstr>
      <vt:lpstr>Перегородки original</vt:lpstr>
      <vt:lpstr>light by franco Poli</vt:lpstr>
      <vt:lpstr>Classic by Riccardo giovanetti</vt:lpstr>
      <vt:lpstr>Classic by riccardo giovanetti</vt:lpstr>
      <vt:lpstr>Ручка для Classic</vt:lpstr>
      <vt:lpstr>Мастер и маргарита by franco poli</vt:lpstr>
      <vt:lpstr>Ручка для Мастер и Маргарита</vt:lpstr>
      <vt:lpstr>Bridge by franco Poli </vt:lpstr>
      <vt:lpstr>Bridge by franco Poli </vt:lpstr>
      <vt:lpstr>Ручка для Bridge</vt:lpstr>
      <vt:lpstr>Rain by franco Poli</vt:lpstr>
      <vt:lpstr>Ручка для Rain</vt:lpstr>
      <vt:lpstr>Ручка для rain</vt:lpstr>
      <vt:lpstr>crystal by garcia cumini</vt:lpstr>
      <vt:lpstr>Smart by franco Poli</vt:lpstr>
      <vt:lpstr>Ручка для smart</vt:lpstr>
      <vt:lpstr>Skyline by Garcia cumini</vt:lpstr>
      <vt:lpstr>Ручка для skyline</vt:lpstr>
      <vt:lpstr>ManiGliona by franco poli</vt:lpstr>
      <vt:lpstr>Phantom на системе Mystery</vt:lpstr>
      <vt:lpstr>Петли simonswerk</vt:lpstr>
      <vt:lpstr>Петли simonswerk</vt:lpstr>
      <vt:lpstr>Петли simonswerk</vt:lpstr>
      <vt:lpstr>Петли simonswerk</vt:lpstr>
      <vt:lpstr>Замки agb</vt:lpstr>
      <vt:lpstr>PVC Погонаж</vt:lpstr>
      <vt:lpstr>плинтус</vt:lpstr>
      <vt:lpstr>Алюминиевые перегородки</vt:lpstr>
      <vt:lpstr>Алюминиевые двери</vt:lpstr>
      <vt:lpstr>Алюминиевый профиль</vt:lpstr>
      <vt:lpstr>1000 lines by garcia Cumini</vt:lpstr>
      <vt:lpstr>1000 lines by garcia Cumini</vt:lpstr>
      <vt:lpstr>Continuity by garcia Cumini</vt:lpstr>
      <vt:lpstr>Scala by franco poli</vt:lpstr>
      <vt:lpstr>паркет</vt:lpstr>
      <vt:lpstr>Nature Egidio Panzera</vt:lpstr>
      <vt:lpstr>charm Egidio Panzera</vt:lpstr>
      <vt:lpstr>character Egidio Panzera</vt:lpstr>
      <vt:lpstr>Бокс Global</vt:lpstr>
      <vt:lpstr>Бокс Aluminium</vt:lpstr>
      <vt:lpstr>Боксы Construction &amp; Collection</vt:lpstr>
      <vt:lpstr>Качество и гарантии</vt:lpstr>
    </vt:vector>
  </TitlesOfParts>
  <Company>Studio Vicente Garcia Jimenez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Vicente Garcia Jimenez</dc:creator>
  <cp:lastModifiedBy>USER</cp:lastModifiedBy>
  <cp:revision>270</cp:revision>
  <dcterms:created xsi:type="dcterms:W3CDTF">2015-01-20T08:48:54Z</dcterms:created>
  <dcterms:modified xsi:type="dcterms:W3CDTF">2017-07-31T13:58:33Z</dcterms:modified>
</cp:coreProperties>
</file>